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notesMasterIdLst>
    <p:notesMasterId r:id="rId13"/>
  </p:notesMasterIdLst>
  <p:sldIdLst>
    <p:sldId id="256" r:id="rId2"/>
    <p:sldId id="275" r:id="rId3"/>
    <p:sldId id="258" r:id="rId4"/>
    <p:sldId id="259" r:id="rId5"/>
    <p:sldId id="264" r:id="rId6"/>
    <p:sldId id="267" r:id="rId7"/>
    <p:sldId id="268" r:id="rId8"/>
    <p:sldId id="269" r:id="rId9"/>
    <p:sldId id="270" r:id="rId10"/>
    <p:sldId id="276" r:id="rId11"/>
    <p:sldId id="263" r:id="rId12"/>
  </p:sldIdLst>
  <p:sldSz cx="18288000" cy="10287000"/>
  <p:notesSz cx="6858000" cy="9144000"/>
  <p:embeddedFontLst>
    <p:embeddedFont>
      <p:font typeface="Arimo" panose="020B0604020202020204" charset="0"/>
      <p:regular r:id="rId14"/>
    </p:embeddedFon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Clear Sans Bold" panose="020B0604020202020204" charset="0"/>
      <p:regular r:id="rId21"/>
    </p:embeddedFont>
    <p:embeddedFont>
      <p:font typeface="DejaVu Serif Bold" panose="020B0604020202020204" charset="0"/>
      <p:regular r:id="rId22"/>
    </p:embeddedFont>
    <p:embeddedFont>
      <p:font typeface="Glacial Indifference Bold" panose="020B0604020202020204" charset="0"/>
      <p:regular r:id="rId23"/>
    </p:embeddedFont>
    <p:embeddedFont>
      <p:font typeface="Hadong" pitchFamily="2" charset="0"/>
      <p:bold r:id="rId24"/>
    </p:embeddedFont>
    <p:embeddedFont>
      <p:font typeface="Noto Serif Display Bold" panose="020B0604020202020204"/>
      <p:regular r:id="rId25"/>
    </p:embeddedFont>
    <p:embeddedFont>
      <p:font typeface="Noto Serif Display Bold Italics" panose="020B0604020202020204"/>
      <p:regular r:id="rId26"/>
    </p:embeddedFont>
    <p:embeddedFont>
      <p:font typeface="Noto Serif Display Italics" panose="020B0604020202020204"/>
      <p:regular r:id="rId27"/>
    </p:embeddedFont>
    <p:embeddedFont>
      <p:font typeface="Sansita Bold" panose="020B0604020202020204" charset="0"/>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72928-EAAC-4A01-8B61-CA2EC78FAB4D}"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AC2C1-D98B-40C6-BDE9-05C5619F0A36}" type="slidenum">
              <a:rPr lang="en-US" smtClean="0"/>
              <a:t>‹#›</a:t>
            </a:fld>
            <a:endParaRPr lang="en-US"/>
          </a:p>
        </p:txBody>
      </p:sp>
    </p:spTree>
    <p:extLst>
      <p:ext uri="{BB962C8B-B14F-4D97-AF65-F5344CB8AC3E}">
        <p14:creationId xmlns:p14="http://schemas.microsoft.com/office/powerpoint/2010/main" val="86530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Sơ</a:t>
            </a:r>
            <a:r>
              <a:rPr lang="en-US" b="1" dirty="0"/>
              <a:t> </a:t>
            </a:r>
            <a:r>
              <a:rPr lang="en-US" b="1" dirty="0" err="1"/>
              <a:t>Lược</a:t>
            </a:r>
            <a:r>
              <a:rPr lang="en-US" b="1" dirty="0"/>
              <a:t> </a:t>
            </a:r>
            <a:r>
              <a:rPr lang="en-US" b="1" dirty="0" err="1"/>
              <a:t>Về</a:t>
            </a:r>
            <a:r>
              <a:rPr lang="en-US" b="1" dirty="0"/>
              <a:t> </a:t>
            </a:r>
            <a:r>
              <a:rPr lang="en-US" b="1" dirty="0" err="1"/>
              <a:t>Nhà</a:t>
            </a:r>
            <a:r>
              <a:rPr lang="en-US" b="1" dirty="0"/>
              <a:t> Cung </a:t>
            </a:r>
            <a:r>
              <a:rPr lang="en-US" b="1" dirty="0" err="1"/>
              <a:t>Cấp</a:t>
            </a:r>
            <a:r>
              <a:rPr lang="en-US" b="1" dirty="0"/>
              <a:t> </a:t>
            </a:r>
            <a:r>
              <a:rPr lang="en-US" b="1" dirty="0" err="1"/>
              <a:t>và</a:t>
            </a:r>
            <a:r>
              <a:rPr lang="en-US" b="1" dirty="0"/>
              <a:t> Taxi</a:t>
            </a:r>
          </a:p>
          <a:p>
            <a:endParaRPr lang="en-US" b="1" dirty="0"/>
          </a:p>
          <a:p>
            <a:r>
              <a:rPr lang="en-US" b="1" dirty="0"/>
              <a:t>shape</a:t>
            </a:r>
            <a:endParaRPr lang="en-US" dirty="0"/>
          </a:p>
          <a:p>
            <a:r>
              <a:rPr lang="en-US" b="0" dirty="0"/>
              <a:t>No alt text provided</a:t>
            </a:r>
            <a:endParaRPr lang="en-US" dirty="0"/>
          </a:p>
          <a:p>
            <a:endParaRPr dirty="0"/>
          </a:p>
          <a:p>
            <a:r>
              <a:rPr b="1" dirty="0"/>
              <a:t>textbox</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Số Lượng Nhà Cung Cấp Taxi Theo Khu Vực Và Thành Phố</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Khách Hàng Lựa Chọn Nhà Cung Cấp</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Giá Vé Theo Nhà Cung Cấp</a:t>
            </a:r>
            <a:endParaRPr dirty="0"/>
          </a:p>
          <a:p>
            <a:r>
              <a:rPr b="0" dirty="0"/>
              <a:t>No alt text provided</a:t>
            </a:r>
            <a:endParaRPr dirty="0"/>
          </a:p>
          <a:p>
            <a:endParaRPr dirty="0"/>
          </a:p>
          <a:p>
            <a:r>
              <a:rPr b="1" dirty="0"/>
              <a:t>Mã Cước Phí Theo Nhà Cung Cấp</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Khoảng Cách Đi Được Trong 1 Tuần Của Taxi</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lang="en-US" b="1" dirty="0"/>
              <a:t>Xu </a:t>
            </a:r>
            <a:r>
              <a:rPr lang="en-US" b="1" dirty="0" err="1"/>
              <a:t>Hướng</a:t>
            </a:r>
            <a:r>
              <a:rPr lang="en-US" b="1" dirty="0"/>
              <a:t> </a:t>
            </a:r>
            <a:r>
              <a:rPr lang="en-US" b="1" dirty="0" err="1"/>
              <a:t>Của</a:t>
            </a:r>
            <a:r>
              <a:rPr lang="en-US" b="1" dirty="0"/>
              <a:t> </a:t>
            </a:r>
            <a:r>
              <a:rPr lang="en-US" b="1" dirty="0" err="1"/>
              <a:t>Khách</a:t>
            </a:r>
            <a:r>
              <a:rPr lang="en-US" b="1" dirty="0"/>
              <a:t> </a:t>
            </a:r>
            <a:r>
              <a:rPr lang="en-US" b="1" dirty="0" err="1"/>
              <a:t>Hàng</a:t>
            </a:r>
            <a:endParaRPr lang="en-US" b="1"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Lượng Khách Tháng 1 Năm 2023</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Tổng Khoảng Cách Đã Đi(Km)</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Phân Phối Điểm Trả Khách</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Phân Phối Điểm Đón Khách</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Xu Hướng Di Chuyển Của Khách Hàng Trên Mỗi Chuyến Xe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lang="en-US" b="1" dirty="0" err="1"/>
              <a:t>Tổng</a:t>
            </a:r>
            <a:r>
              <a:rPr lang="en-US" b="1" dirty="0"/>
              <a:t> Quan </a:t>
            </a:r>
            <a:r>
              <a:rPr lang="en-US" b="1" dirty="0" err="1"/>
              <a:t>Về</a:t>
            </a:r>
            <a:r>
              <a:rPr lang="en-US" b="1" dirty="0"/>
              <a:t> </a:t>
            </a:r>
            <a:r>
              <a:rPr lang="en-US" b="1" dirty="0" err="1"/>
              <a:t>Các</a:t>
            </a:r>
            <a:r>
              <a:rPr lang="en-US" b="1" dirty="0"/>
              <a:t> Chi </a:t>
            </a:r>
            <a:r>
              <a:rPr lang="en-US" b="1" dirty="0" err="1"/>
              <a:t>Phí</a:t>
            </a:r>
            <a:endParaRPr lang="en-US" b="1"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Các Chi Phí Của Một Chuyến Đi</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Tổng Chi Phí Các Ngày Trong Tháng 1 Năm 2023</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Tổng Quan Phương Thức Thanh Toán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Tương Quan Giữa Giá Vé Và Tiền Tip</a:t>
            </a:r>
            <a:endParaRPr dirty="0"/>
          </a:p>
          <a:p>
            <a:r>
              <a:rPr b="0" dirty="0"/>
              <a:t>No alt text provided</a:t>
            </a:r>
            <a:endParaRPr dirty="0"/>
          </a:p>
          <a:p>
            <a:endParaRPr dirty="0"/>
          </a:p>
          <a:p>
            <a:r>
              <a:rPr b="1" dirty="0"/>
              <a:t>Tổng Chi Phí Theo Khu Vực Và Thành Phố</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lang="en-US" b="1" dirty="0" err="1"/>
              <a:t>Tổng</a:t>
            </a:r>
            <a:r>
              <a:rPr lang="en-US" b="1" dirty="0"/>
              <a:t> Quan </a:t>
            </a:r>
            <a:r>
              <a:rPr lang="en-US" b="1" dirty="0" err="1"/>
              <a:t>Khách</a:t>
            </a:r>
            <a:r>
              <a:rPr lang="en-US" b="1" dirty="0"/>
              <a:t> </a:t>
            </a:r>
            <a:r>
              <a:rPr lang="en-US" b="1" dirty="0" err="1"/>
              <a:t>Hàng</a:t>
            </a:r>
            <a:r>
              <a:rPr lang="en-US" b="1" dirty="0"/>
              <a:t> Theo </a:t>
            </a:r>
            <a:r>
              <a:rPr lang="en-US" b="1" dirty="0" err="1"/>
              <a:t>Khu</a:t>
            </a:r>
            <a:r>
              <a:rPr lang="en-US" b="1" dirty="0"/>
              <a:t> </a:t>
            </a:r>
            <a:r>
              <a:rPr lang="en-US" b="1" dirty="0" err="1"/>
              <a:t>Vực</a:t>
            </a:r>
            <a:r>
              <a:rPr lang="en-US" b="1" dirty="0"/>
              <a:t> </a:t>
            </a:r>
            <a:r>
              <a:rPr lang="en-US" b="1" dirty="0" err="1"/>
              <a:t>và</a:t>
            </a:r>
            <a:r>
              <a:rPr lang="en-US" b="1" dirty="0"/>
              <a:t> Thành </a:t>
            </a:r>
            <a:r>
              <a:rPr lang="en-US" b="1" dirty="0" err="1"/>
              <a:t>Phố</a:t>
            </a:r>
            <a:r>
              <a:rPr lang="en-US" b="1" dirty="0"/>
              <a:t> </a:t>
            </a:r>
            <a:r>
              <a:rPr lang="en-US" b="1" dirty="0" err="1"/>
              <a:t>NewYork</a:t>
            </a:r>
            <a:endParaRPr lang="en-US" b="1"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0830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675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8554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5927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6363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9186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7219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46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195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3442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92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11/6/2023</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886375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3.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4deff3aa-6d94-41d9-be1f-b4d68fcc2396/?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4deff3aa-6d94-41d9-be1f-b4d68fcc2396/?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4deff3aa-6d94-41d9-be1f-b4d68fcc2396/?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4deff3aa-6d94-41d9-be1f-b4d68fcc2396/?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243" r="-5585" b="-85465"/>
            </a:stretch>
          </a:blipFill>
        </p:spPr>
        <p:txBody>
          <a:bodyPr/>
          <a:lstStyle/>
          <a:p>
            <a:endParaRPr lang="en-US" dirty="0"/>
          </a:p>
        </p:txBody>
      </p:sp>
      <p:sp>
        <p:nvSpPr>
          <p:cNvPr id="3" name="AutoShape 3"/>
          <p:cNvSpPr/>
          <p:nvPr/>
        </p:nvSpPr>
        <p:spPr>
          <a:xfrm>
            <a:off x="0" y="6315074"/>
            <a:ext cx="18288000" cy="3971925"/>
          </a:xfrm>
          <a:prstGeom prst="rect">
            <a:avLst/>
          </a:prstGeom>
          <a:solidFill>
            <a:srgbClr val="000001"/>
          </a:solidFill>
        </p:spPr>
        <p:txBody>
          <a:bodyPr/>
          <a:lstStyle/>
          <a:p>
            <a:endParaRPr lang="en-US"/>
          </a:p>
        </p:txBody>
      </p:sp>
      <p:sp>
        <p:nvSpPr>
          <p:cNvPr id="4" name="Freeform 4"/>
          <p:cNvSpPr/>
          <p:nvPr/>
        </p:nvSpPr>
        <p:spPr>
          <a:xfrm>
            <a:off x="6478211" y="1493259"/>
            <a:ext cx="4761399" cy="4761399"/>
          </a:xfrm>
          <a:custGeom>
            <a:avLst/>
            <a:gdLst/>
            <a:ahLst/>
            <a:cxnLst/>
            <a:rect l="l" t="t" r="r" b="b"/>
            <a:pathLst>
              <a:path w="4761399" h="4761399">
                <a:moveTo>
                  <a:pt x="0" y="0"/>
                </a:moveTo>
                <a:lnTo>
                  <a:pt x="4761398" y="0"/>
                </a:lnTo>
                <a:lnTo>
                  <a:pt x="4761398" y="4761398"/>
                </a:lnTo>
                <a:lnTo>
                  <a:pt x="0" y="47613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3319415" y="7674222"/>
            <a:ext cx="11649170" cy="753314"/>
          </a:xfrm>
          <a:prstGeom prst="rect">
            <a:avLst/>
          </a:prstGeom>
        </p:spPr>
        <p:txBody>
          <a:bodyPr lIns="0" tIns="0" rIns="0" bIns="0" rtlCol="0" anchor="t">
            <a:spAutoFit/>
          </a:bodyPr>
          <a:lstStyle/>
          <a:p>
            <a:pPr algn="ctr">
              <a:lnSpc>
                <a:spcPts val="6400"/>
              </a:lnSpc>
            </a:pPr>
            <a:r>
              <a:rPr lang="en-US" sz="4572" spc="777" dirty="0">
                <a:solidFill>
                  <a:srgbClr val="FAD44A"/>
                </a:solidFill>
                <a:latin typeface="Glacial Indifference Bold"/>
              </a:rPr>
              <a:t>OPERATING STRONG SINCE 1989</a:t>
            </a:r>
          </a:p>
        </p:txBody>
      </p:sp>
      <p:sp>
        <p:nvSpPr>
          <p:cNvPr id="7" name="TextBox 7"/>
          <p:cNvSpPr txBox="1"/>
          <p:nvPr/>
        </p:nvSpPr>
        <p:spPr>
          <a:xfrm>
            <a:off x="2059328" y="266700"/>
            <a:ext cx="15009472" cy="651717"/>
          </a:xfrm>
          <a:prstGeom prst="rect">
            <a:avLst/>
          </a:prstGeom>
        </p:spPr>
        <p:txBody>
          <a:bodyPr wrap="square" lIns="0" tIns="0" rIns="0" bIns="0" rtlCol="0" anchor="t">
            <a:spAutoFit/>
          </a:bodyPr>
          <a:lstStyle/>
          <a:p>
            <a:pPr algn="ctr">
              <a:lnSpc>
                <a:spcPts val="4734"/>
              </a:lnSpc>
              <a:spcBef>
                <a:spcPct val="0"/>
              </a:spcBef>
            </a:pPr>
            <a:r>
              <a:rPr lang="en-US" sz="7200" dirty="0">
                <a:solidFill>
                  <a:srgbClr val="000000"/>
                </a:solidFill>
                <a:latin typeface="Hadong" pitchFamily="2" charset="0"/>
              </a:rPr>
              <a:t>YELLOW TAXI REPORT </a:t>
            </a:r>
          </a:p>
        </p:txBody>
      </p:sp>
      <p:sp>
        <p:nvSpPr>
          <p:cNvPr id="8" name="TextBox 8"/>
          <p:cNvSpPr txBox="1"/>
          <p:nvPr/>
        </p:nvSpPr>
        <p:spPr>
          <a:xfrm>
            <a:off x="10813068" y="4253370"/>
            <a:ext cx="8287800" cy="397545"/>
          </a:xfrm>
          <a:prstGeom prst="rect">
            <a:avLst/>
          </a:prstGeom>
        </p:spPr>
        <p:txBody>
          <a:bodyPr lIns="0" tIns="0" rIns="0" bIns="0" rtlCol="0" anchor="t">
            <a:spAutoFit/>
          </a:bodyPr>
          <a:lstStyle/>
          <a:p>
            <a:pPr algn="ctr">
              <a:lnSpc>
                <a:spcPts val="3120"/>
              </a:lnSpc>
              <a:spcBef>
                <a:spcPct val="0"/>
              </a:spcBef>
            </a:pPr>
            <a:r>
              <a:rPr lang="en-US" sz="4000" dirty="0">
                <a:solidFill>
                  <a:srgbClr val="C00000"/>
                </a:solidFill>
                <a:latin typeface="Sansita Bold"/>
              </a:rPr>
              <a:t>Presenters  : Nguyen Van Hien</a:t>
            </a:r>
          </a:p>
        </p:txBody>
      </p:sp>
      <p:sp>
        <p:nvSpPr>
          <p:cNvPr id="9" name="TextBox 9"/>
          <p:cNvSpPr txBox="1"/>
          <p:nvPr/>
        </p:nvSpPr>
        <p:spPr>
          <a:xfrm>
            <a:off x="11647078" y="4972716"/>
            <a:ext cx="6643013" cy="397545"/>
          </a:xfrm>
          <a:prstGeom prst="rect">
            <a:avLst/>
          </a:prstGeom>
        </p:spPr>
        <p:txBody>
          <a:bodyPr lIns="0" tIns="0" rIns="0" bIns="0" rtlCol="0" anchor="t">
            <a:spAutoFit/>
          </a:bodyPr>
          <a:lstStyle/>
          <a:p>
            <a:pPr>
              <a:lnSpc>
                <a:spcPts val="3120"/>
              </a:lnSpc>
              <a:spcBef>
                <a:spcPct val="0"/>
              </a:spcBef>
            </a:pPr>
            <a:r>
              <a:rPr lang="en-US" sz="4000" dirty="0">
                <a:solidFill>
                  <a:srgbClr val="C00000"/>
                </a:solidFill>
                <a:latin typeface="Sansita Bold"/>
              </a:rPr>
              <a:t>Class  : DHKHDL17A</a:t>
            </a:r>
          </a:p>
        </p:txBody>
      </p:sp>
      <p:pic>
        <p:nvPicPr>
          <p:cNvPr id="6" name="Picture 5">
            <a:extLst>
              <a:ext uri="{FF2B5EF4-FFF2-40B4-BE49-F238E27FC236}">
                <a16:creationId xmlns:a16="http://schemas.microsoft.com/office/drawing/2014/main" id="{F3389CC9-6288-EC36-444F-F7A4529392D3}"/>
              </a:ext>
            </a:extLst>
          </p:cNvPr>
          <p:cNvPicPr>
            <a:picLocks noChangeAspect="1"/>
          </p:cNvPicPr>
          <p:nvPr/>
        </p:nvPicPr>
        <p:blipFill>
          <a:blip r:embed="rId5"/>
          <a:stretch>
            <a:fillRect/>
          </a:stretch>
        </p:blipFill>
        <p:spPr>
          <a:xfrm>
            <a:off x="246885" y="50753"/>
            <a:ext cx="1565558" cy="1209336"/>
          </a:xfrm>
          <a:prstGeom prst="rect">
            <a:avLst/>
          </a:prstGeom>
        </p:spPr>
      </p:pic>
      <p:sp>
        <p:nvSpPr>
          <p:cNvPr id="13" name="TextBox 9">
            <a:extLst>
              <a:ext uri="{FF2B5EF4-FFF2-40B4-BE49-F238E27FC236}">
                <a16:creationId xmlns:a16="http://schemas.microsoft.com/office/drawing/2014/main" id="{987996D3-78F1-A0C6-4AF8-07245018A9F3}"/>
              </a:ext>
            </a:extLst>
          </p:cNvPr>
          <p:cNvSpPr txBox="1"/>
          <p:nvPr/>
        </p:nvSpPr>
        <p:spPr>
          <a:xfrm>
            <a:off x="11635462" y="5671471"/>
            <a:ext cx="6643013" cy="397545"/>
          </a:xfrm>
          <a:prstGeom prst="rect">
            <a:avLst/>
          </a:prstGeom>
        </p:spPr>
        <p:txBody>
          <a:bodyPr lIns="0" tIns="0" rIns="0" bIns="0" rtlCol="0" anchor="t">
            <a:spAutoFit/>
          </a:bodyPr>
          <a:lstStyle/>
          <a:p>
            <a:pPr>
              <a:lnSpc>
                <a:spcPts val="3120"/>
              </a:lnSpc>
              <a:spcBef>
                <a:spcPct val="0"/>
              </a:spcBef>
            </a:pPr>
            <a:r>
              <a:rPr lang="en-US" sz="4000" dirty="0">
                <a:solidFill>
                  <a:srgbClr val="C00000"/>
                </a:solidFill>
                <a:latin typeface="Sansita Bold"/>
              </a:rPr>
              <a:t>Lecturer : Luu Giang Nam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33552" y="2969556"/>
            <a:ext cx="10553700" cy="758797"/>
          </a:xfrm>
          <a:prstGeom prst="rect">
            <a:avLst/>
          </a:prstGeom>
        </p:spPr>
        <p:txBody>
          <a:bodyPr wrap="square" lIns="0" tIns="0" rIns="0" bIns="0" rtlCol="0" anchor="t">
            <a:spAutoFit/>
          </a:bodyPr>
          <a:lstStyle/>
          <a:p>
            <a:pPr>
              <a:lnSpc>
                <a:spcPts val="7139"/>
              </a:lnSpc>
            </a:pPr>
            <a:r>
              <a:rPr lang="en-US" sz="2600" spc="-178" dirty="0">
                <a:solidFill>
                  <a:srgbClr val="FFFFFF"/>
                </a:solidFill>
                <a:latin typeface="Arimo" panose="020B0604020202020204" charset="0"/>
                <a:ea typeface="Arimo" panose="020B0604020202020204" charset="0"/>
                <a:cs typeface="Arimo" panose="020B0604020202020204" charset="0"/>
              </a:rPr>
              <a:t>a\\\</a:t>
            </a:r>
          </a:p>
        </p:txBody>
      </p:sp>
      <p:sp>
        <p:nvSpPr>
          <p:cNvPr id="9" name="AutoShape 9"/>
          <p:cNvSpPr/>
          <p:nvPr/>
        </p:nvSpPr>
        <p:spPr>
          <a:xfrm>
            <a:off x="6542747" y="1028700"/>
            <a:ext cx="285750" cy="8229600"/>
          </a:xfrm>
          <a:prstGeom prst="rect">
            <a:avLst/>
          </a:prstGeom>
          <a:solidFill>
            <a:srgbClr val="37C9EF"/>
          </a:solidFill>
        </p:spPr>
        <p:txBody>
          <a:bodyPr/>
          <a:lstStyle/>
          <a:p>
            <a:endParaRPr lang="en-US"/>
          </a:p>
        </p:txBody>
      </p:sp>
      <p:sp>
        <p:nvSpPr>
          <p:cNvPr id="13" name="TextBox 4">
            <a:extLst>
              <a:ext uri="{FF2B5EF4-FFF2-40B4-BE49-F238E27FC236}">
                <a16:creationId xmlns:a16="http://schemas.microsoft.com/office/drawing/2014/main" id="{D636B311-84D8-8AF9-31F2-9FCC89EF9BFA}"/>
              </a:ext>
            </a:extLst>
          </p:cNvPr>
          <p:cNvSpPr txBox="1"/>
          <p:nvPr/>
        </p:nvSpPr>
        <p:spPr>
          <a:xfrm>
            <a:off x="7239000" y="842186"/>
            <a:ext cx="11307103" cy="608500"/>
          </a:xfrm>
          <a:prstGeom prst="rect">
            <a:avLst/>
          </a:prstGeom>
        </p:spPr>
        <p:txBody>
          <a:bodyPr wrap="square" lIns="0" tIns="0" rIns="0" bIns="0" rtlCol="0" anchor="t">
            <a:spAutoFit/>
          </a:bodyPr>
          <a:lstStyle/>
          <a:p>
            <a:pPr>
              <a:lnSpc>
                <a:spcPts val="4680"/>
              </a:lnSpc>
            </a:pPr>
            <a:r>
              <a:rPr lang="en-US" sz="5000" b="1" dirty="0">
                <a:solidFill>
                  <a:srgbClr val="0070C0"/>
                </a:solidFill>
                <a:latin typeface="Clear Sans Bold" panose="020B0604020202020204" charset="0"/>
                <a:cs typeface="Clear Sans Bold" panose="020B0604020202020204" charset="0"/>
              </a:rPr>
              <a:t>Offer development solutions</a:t>
            </a:r>
          </a:p>
        </p:txBody>
      </p:sp>
      <p:pic>
        <p:nvPicPr>
          <p:cNvPr id="4" name="Picture 3">
            <a:extLst>
              <a:ext uri="{FF2B5EF4-FFF2-40B4-BE49-F238E27FC236}">
                <a16:creationId xmlns:a16="http://schemas.microsoft.com/office/drawing/2014/main" id="{11B62969-06F5-0EA6-D7EC-B81479C974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20" y="2705100"/>
            <a:ext cx="5903644" cy="5340547"/>
          </a:xfrm>
          <a:prstGeom prst="rect">
            <a:avLst/>
          </a:prstGeom>
        </p:spPr>
      </p:pic>
      <p:pic>
        <p:nvPicPr>
          <p:cNvPr id="15" name="Picture 14">
            <a:extLst>
              <a:ext uri="{FF2B5EF4-FFF2-40B4-BE49-F238E27FC236}">
                <a16:creationId xmlns:a16="http://schemas.microsoft.com/office/drawing/2014/main" id="{39AB518C-B61F-08EF-BBE1-9381C5621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636" y="1790700"/>
            <a:ext cx="9892477" cy="7336080"/>
          </a:xfrm>
          <a:prstGeom prst="rect">
            <a:avLst/>
          </a:prstGeom>
          <a:ln>
            <a:noFill/>
          </a:ln>
          <a:effectLst>
            <a:softEdge rad="112500"/>
          </a:effectLst>
        </p:spPr>
      </p:pic>
    </p:spTree>
    <p:extLst>
      <p:ext uri="{BB962C8B-B14F-4D97-AF65-F5344CB8AC3E}">
        <p14:creationId xmlns:p14="http://schemas.microsoft.com/office/powerpoint/2010/main" val="2723083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C92D5"/>
        </a:solidFill>
        <a:effectLst/>
      </p:bgPr>
    </p:bg>
    <p:spTree>
      <p:nvGrpSpPr>
        <p:cNvPr id="1" name=""/>
        <p:cNvGrpSpPr/>
        <p:nvPr/>
      </p:nvGrpSpPr>
      <p:grpSpPr>
        <a:xfrm>
          <a:off x="0" y="0"/>
          <a:ext cx="0" cy="0"/>
          <a:chOff x="0" y="0"/>
          <a:chExt cx="0" cy="0"/>
        </a:xfrm>
      </p:grpSpPr>
      <p:sp>
        <p:nvSpPr>
          <p:cNvPr id="2" name="AutoShape 2"/>
          <p:cNvSpPr/>
          <p:nvPr/>
        </p:nvSpPr>
        <p:spPr>
          <a:xfrm>
            <a:off x="0" y="0"/>
            <a:ext cx="6745705" cy="10287000"/>
          </a:xfrm>
          <a:prstGeom prst="rect">
            <a:avLst/>
          </a:prstGeom>
          <a:solidFill>
            <a:srgbClr val="13538A"/>
          </a:solidFill>
        </p:spPr>
        <p:txBody>
          <a:bodyPr/>
          <a:lstStyle/>
          <a:p>
            <a:endParaRPr lang="en-US"/>
          </a:p>
        </p:txBody>
      </p:sp>
      <p:sp>
        <p:nvSpPr>
          <p:cNvPr id="3" name="Freeform 3"/>
          <p:cNvSpPr/>
          <p:nvPr/>
        </p:nvSpPr>
        <p:spPr>
          <a:xfrm>
            <a:off x="0" y="0"/>
            <a:ext cx="6745705" cy="10287000"/>
          </a:xfrm>
          <a:custGeom>
            <a:avLst/>
            <a:gdLst/>
            <a:ahLst/>
            <a:cxnLst/>
            <a:rect l="l" t="t" r="r" b="b"/>
            <a:pathLst>
              <a:path w="6745705" h="10287000">
                <a:moveTo>
                  <a:pt x="0" y="0"/>
                </a:moveTo>
                <a:lnTo>
                  <a:pt x="6745705" y="0"/>
                </a:lnTo>
                <a:lnTo>
                  <a:pt x="6745705" y="10287000"/>
                </a:lnTo>
                <a:lnTo>
                  <a:pt x="0" y="10287000"/>
                </a:lnTo>
                <a:lnTo>
                  <a:pt x="0" y="0"/>
                </a:lnTo>
                <a:close/>
              </a:path>
            </a:pathLst>
          </a:custGeom>
          <a:blipFill>
            <a:blip r:embed="rId2">
              <a:alphaModFix amt="19999"/>
            </a:blip>
            <a:stretch>
              <a:fillRect l="-110193" r="-18695"/>
            </a:stretch>
          </a:blipFill>
        </p:spPr>
        <p:txBody>
          <a:bodyPr/>
          <a:lstStyle/>
          <a:p>
            <a:endParaRPr lang="en-US"/>
          </a:p>
        </p:txBody>
      </p:sp>
      <p:grpSp>
        <p:nvGrpSpPr>
          <p:cNvPr id="4" name="Group 4"/>
          <p:cNvGrpSpPr/>
          <p:nvPr/>
        </p:nvGrpSpPr>
        <p:grpSpPr>
          <a:xfrm>
            <a:off x="895350" y="4565280"/>
            <a:ext cx="4955005" cy="1080255"/>
            <a:chOff x="0" y="9048"/>
            <a:chExt cx="6606673" cy="1440340"/>
          </a:xfrm>
        </p:grpSpPr>
        <p:sp>
          <p:nvSpPr>
            <p:cNvPr id="5" name="TextBox 5"/>
            <p:cNvSpPr txBox="1"/>
            <p:nvPr/>
          </p:nvSpPr>
          <p:spPr>
            <a:xfrm>
              <a:off x="0" y="9048"/>
              <a:ext cx="6606673" cy="678728"/>
            </a:xfrm>
            <a:prstGeom prst="rect">
              <a:avLst/>
            </a:prstGeom>
          </p:spPr>
          <p:txBody>
            <a:bodyPr lIns="0" tIns="0" rIns="0" bIns="0" rtlCol="0" anchor="t">
              <a:spAutoFit/>
            </a:bodyPr>
            <a:lstStyle/>
            <a:p>
              <a:pPr>
                <a:lnSpc>
                  <a:spcPts val="4159"/>
                </a:lnSpc>
              </a:pPr>
              <a:endParaRPr lang="en-US" sz="3199" spc="95" dirty="0">
                <a:solidFill>
                  <a:srgbClr val="FFFFFF"/>
                </a:solidFill>
                <a:latin typeface="Clear Sans Bold"/>
              </a:endParaRPr>
            </a:p>
          </p:txBody>
        </p:sp>
        <p:sp>
          <p:nvSpPr>
            <p:cNvPr id="6" name="TextBox 6"/>
            <p:cNvSpPr txBox="1"/>
            <p:nvPr/>
          </p:nvSpPr>
          <p:spPr>
            <a:xfrm>
              <a:off x="0" y="886498"/>
              <a:ext cx="6606673" cy="562890"/>
            </a:xfrm>
            <a:prstGeom prst="rect">
              <a:avLst/>
            </a:prstGeom>
          </p:spPr>
          <p:txBody>
            <a:bodyPr lIns="0" tIns="0" rIns="0" bIns="0" rtlCol="0" anchor="t">
              <a:spAutoFit/>
            </a:bodyPr>
            <a:lstStyle/>
            <a:p>
              <a:pPr>
                <a:lnSpc>
                  <a:spcPts val="3639"/>
                </a:lnSpc>
              </a:pPr>
              <a:endParaRPr lang="en-US" sz="2599" spc="129" dirty="0">
                <a:solidFill>
                  <a:srgbClr val="FFFFFF"/>
                </a:solidFill>
                <a:latin typeface="Arimo"/>
              </a:endParaRPr>
            </a:p>
          </p:txBody>
        </p:sp>
      </p:grpSp>
      <p:sp>
        <p:nvSpPr>
          <p:cNvPr id="21" name="TextBox 20">
            <a:extLst>
              <a:ext uri="{FF2B5EF4-FFF2-40B4-BE49-F238E27FC236}">
                <a16:creationId xmlns:a16="http://schemas.microsoft.com/office/drawing/2014/main" id="{DABBC301-AE57-7684-7E96-B9559FBE59FE}"/>
              </a:ext>
            </a:extLst>
          </p:cNvPr>
          <p:cNvSpPr txBox="1"/>
          <p:nvPr/>
        </p:nvSpPr>
        <p:spPr>
          <a:xfrm>
            <a:off x="7010400" y="4158083"/>
            <a:ext cx="10579894" cy="1323439"/>
          </a:xfrm>
          <a:prstGeom prst="rect">
            <a:avLst/>
          </a:prstGeom>
          <a:noFill/>
        </p:spPr>
        <p:txBody>
          <a:bodyPr wrap="square">
            <a:spAutoFit/>
          </a:bodyPr>
          <a:lstStyle/>
          <a:p>
            <a:pPr algn="ctr"/>
            <a:r>
              <a:rPr lang="en-US" sz="8000" b="1" dirty="0">
                <a:solidFill>
                  <a:schemeClr val="bg1"/>
                </a:solidFill>
                <a:latin typeface="Arimo" panose="020B0604020202020204" charset="0"/>
                <a:ea typeface="Arimo" panose="020B0604020202020204" charset="0"/>
                <a:cs typeface="Arimo" panose="020B0604020202020204" charset="0"/>
              </a:rPr>
              <a:t>Thanks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666955" y="2798727"/>
            <a:ext cx="7315200" cy="6366423"/>
          </a:xfrm>
          <a:prstGeom prst="rect">
            <a:avLst/>
          </a:prstGeom>
        </p:spPr>
        <p:txBody>
          <a:bodyPr wrap="square" lIns="0" tIns="0" rIns="0" bIns="0" rtlCol="0" anchor="t">
            <a:spAutoFit/>
          </a:bodyPr>
          <a:lstStyle/>
          <a:p>
            <a:pPr>
              <a:lnSpc>
                <a:spcPts val="6299"/>
              </a:lnSpc>
            </a:pPr>
            <a:r>
              <a:rPr lang="en-US" sz="3600" b="1" dirty="0" err="1">
                <a:solidFill>
                  <a:srgbClr val="0070C0"/>
                </a:solidFill>
                <a:latin typeface="Arimo" panose="020B0604020202020204" charset="0"/>
                <a:ea typeface="Arimo" panose="020B0604020202020204" charset="0"/>
                <a:cs typeface="Arimo" panose="020B0604020202020204" charset="0"/>
              </a:rPr>
              <a:t>Bộ</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dữ</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liệu</a:t>
            </a:r>
            <a:r>
              <a:rPr lang="en-US" sz="3600" b="1" dirty="0">
                <a:solidFill>
                  <a:srgbClr val="0070C0"/>
                </a:solidFill>
                <a:latin typeface="Arimo" panose="020B0604020202020204" charset="0"/>
                <a:ea typeface="Arimo" panose="020B0604020202020204" charset="0"/>
                <a:cs typeface="Arimo" panose="020B0604020202020204" charset="0"/>
              </a:rPr>
              <a:t> Yellow Taxi NYC </a:t>
            </a:r>
            <a:r>
              <a:rPr lang="en-US" sz="3600" b="1" dirty="0" err="1">
                <a:solidFill>
                  <a:srgbClr val="0070C0"/>
                </a:solidFill>
                <a:latin typeface="Arimo" panose="020B0604020202020204" charset="0"/>
                <a:ea typeface="Arimo" panose="020B0604020202020204" charset="0"/>
                <a:cs typeface="Arimo" panose="020B0604020202020204" charset="0"/>
              </a:rPr>
              <a:t>là</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một</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tập</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hợp</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lớn</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các</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thông</a:t>
            </a:r>
            <a:r>
              <a:rPr lang="en-US" sz="3600" b="1" dirty="0">
                <a:solidFill>
                  <a:srgbClr val="0070C0"/>
                </a:solidFill>
                <a:latin typeface="Arimo" panose="020B0604020202020204" charset="0"/>
                <a:ea typeface="Arimo" panose="020B0604020202020204" charset="0"/>
                <a:cs typeface="Arimo" panose="020B0604020202020204" charset="0"/>
              </a:rPr>
              <a:t> tin </a:t>
            </a:r>
            <a:r>
              <a:rPr lang="en-US" sz="3600" b="1" dirty="0" err="1">
                <a:solidFill>
                  <a:srgbClr val="0070C0"/>
                </a:solidFill>
                <a:latin typeface="Arimo" panose="020B0604020202020204" charset="0"/>
                <a:ea typeface="Arimo" panose="020B0604020202020204" charset="0"/>
                <a:cs typeface="Arimo" panose="020B0604020202020204" charset="0"/>
              </a:rPr>
              <a:t>về</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các</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chuyến</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đi</a:t>
            </a:r>
            <a:r>
              <a:rPr lang="en-US" sz="3600" b="1" dirty="0">
                <a:solidFill>
                  <a:srgbClr val="0070C0"/>
                </a:solidFill>
                <a:latin typeface="Arimo" panose="020B0604020202020204" charset="0"/>
                <a:ea typeface="Arimo" panose="020B0604020202020204" charset="0"/>
                <a:cs typeface="Arimo" panose="020B0604020202020204" charset="0"/>
              </a:rPr>
              <a:t> taxi </a:t>
            </a:r>
            <a:r>
              <a:rPr lang="en-US" sz="3600" b="1" dirty="0" err="1">
                <a:solidFill>
                  <a:srgbClr val="0070C0"/>
                </a:solidFill>
                <a:latin typeface="Arimo" panose="020B0604020202020204" charset="0"/>
                <a:ea typeface="Arimo" panose="020B0604020202020204" charset="0"/>
                <a:cs typeface="Arimo" panose="020B0604020202020204" charset="0"/>
              </a:rPr>
              <a:t>màu</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vàng</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tại</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thành</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phố</a:t>
            </a:r>
            <a:r>
              <a:rPr lang="en-US" sz="3600" b="1" dirty="0">
                <a:solidFill>
                  <a:srgbClr val="0070C0"/>
                </a:solidFill>
                <a:latin typeface="Arimo" panose="020B0604020202020204" charset="0"/>
                <a:ea typeface="Arimo" panose="020B0604020202020204" charset="0"/>
                <a:cs typeface="Arimo" panose="020B0604020202020204" charset="0"/>
              </a:rPr>
              <a:t> New York, </a:t>
            </a:r>
            <a:r>
              <a:rPr lang="en-US" sz="3600" b="1" dirty="0" err="1">
                <a:solidFill>
                  <a:srgbClr val="0070C0"/>
                </a:solidFill>
                <a:latin typeface="Arimo" panose="020B0604020202020204" charset="0"/>
                <a:ea typeface="Arimo" panose="020B0604020202020204" charset="0"/>
                <a:cs typeface="Arimo" panose="020B0604020202020204" charset="0"/>
              </a:rPr>
              <a:t>Mỹ</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Bộ</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dữ</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liệu</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này</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được</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thu</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thập</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bởi</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Cơ</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quan</a:t>
            </a:r>
            <a:r>
              <a:rPr lang="en-US" sz="3600" b="1" dirty="0">
                <a:solidFill>
                  <a:srgbClr val="0070C0"/>
                </a:solidFill>
                <a:latin typeface="Arimo" panose="020B0604020202020204" charset="0"/>
                <a:ea typeface="Arimo" panose="020B0604020202020204" charset="0"/>
                <a:cs typeface="Arimo" panose="020B0604020202020204" charset="0"/>
              </a:rPr>
              <a:t> Taxi </a:t>
            </a:r>
            <a:r>
              <a:rPr lang="en-US" sz="3600" b="1" dirty="0" err="1">
                <a:solidFill>
                  <a:srgbClr val="0070C0"/>
                </a:solidFill>
                <a:latin typeface="Arimo" panose="020B0604020202020204" charset="0"/>
                <a:ea typeface="Arimo" panose="020B0604020202020204" charset="0"/>
                <a:cs typeface="Arimo" panose="020B0604020202020204" charset="0"/>
              </a:rPr>
              <a:t>và</a:t>
            </a:r>
            <a:r>
              <a:rPr lang="en-US" sz="3600" b="1" dirty="0">
                <a:solidFill>
                  <a:srgbClr val="0070C0"/>
                </a:solidFill>
                <a:latin typeface="Arimo" panose="020B0604020202020204" charset="0"/>
                <a:ea typeface="Arimo" panose="020B0604020202020204" charset="0"/>
                <a:cs typeface="Arimo" panose="020B0604020202020204" charset="0"/>
              </a:rPr>
              <a:t> Limousine </a:t>
            </a:r>
            <a:r>
              <a:rPr lang="en-US" sz="3600" b="1" dirty="0" err="1">
                <a:solidFill>
                  <a:srgbClr val="0070C0"/>
                </a:solidFill>
                <a:latin typeface="Arimo" panose="020B0604020202020204" charset="0"/>
                <a:ea typeface="Arimo" panose="020B0604020202020204" charset="0"/>
                <a:cs typeface="Arimo" panose="020B0604020202020204" charset="0"/>
              </a:rPr>
              <a:t>của</a:t>
            </a:r>
            <a:r>
              <a:rPr lang="en-US" sz="3600" b="1" dirty="0">
                <a:solidFill>
                  <a:srgbClr val="0070C0"/>
                </a:solidFill>
                <a:latin typeface="Arimo" panose="020B0604020202020204" charset="0"/>
                <a:ea typeface="Arimo" panose="020B0604020202020204" charset="0"/>
                <a:cs typeface="Arimo" panose="020B0604020202020204" charset="0"/>
              </a:rPr>
              <a:t> New York (TLC) </a:t>
            </a:r>
            <a:r>
              <a:rPr lang="en-US" sz="3600" b="1" dirty="0" err="1">
                <a:solidFill>
                  <a:srgbClr val="0070C0"/>
                </a:solidFill>
                <a:latin typeface="Arimo" panose="020B0604020202020204" charset="0"/>
                <a:ea typeface="Arimo" panose="020B0604020202020204" charset="0"/>
                <a:cs typeface="Arimo" panose="020B0604020202020204" charset="0"/>
              </a:rPr>
              <a:t>và</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được</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công</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bố</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công</a:t>
            </a:r>
            <a:r>
              <a:rPr lang="en-US" sz="3600" b="1" dirty="0">
                <a:solidFill>
                  <a:srgbClr val="0070C0"/>
                </a:solidFill>
                <a:latin typeface="Arimo" panose="020B0604020202020204" charset="0"/>
                <a:ea typeface="Arimo" panose="020B0604020202020204" charset="0"/>
                <a:cs typeface="Arimo" panose="020B0604020202020204" charset="0"/>
              </a:rPr>
              <a:t> </a:t>
            </a:r>
            <a:r>
              <a:rPr lang="en-US" sz="3600" b="1" dirty="0" err="1">
                <a:solidFill>
                  <a:srgbClr val="0070C0"/>
                </a:solidFill>
                <a:latin typeface="Arimo" panose="020B0604020202020204" charset="0"/>
                <a:ea typeface="Arimo" panose="020B0604020202020204" charset="0"/>
                <a:cs typeface="Arimo" panose="020B0604020202020204" charset="0"/>
              </a:rPr>
              <a:t>khai</a:t>
            </a:r>
            <a:r>
              <a:rPr lang="en-US" sz="3600" b="1" dirty="0">
                <a:solidFill>
                  <a:srgbClr val="0070C0"/>
                </a:solidFill>
                <a:latin typeface="Arimo" panose="020B0604020202020204" charset="0"/>
                <a:ea typeface="Arimo" panose="020B0604020202020204" charset="0"/>
                <a:cs typeface="Arimo" panose="020B0604020202020204" charset="0"/>
              </a:rPr>
              <a:t>.</a:t>
            </a:r>
          </a:p>
          <a:p>
            <a:pPr>
              <a:lnSpc>
                <a:spcPts val="6299"/>
              </a:lnSpc>
            </a:pPr>
            <a:endParaRPr lang="en-US" sz="3600" dirty="0">
              <a:solidFill>
                <a:srgbClr val="0070C0"/>
              </a:solidFill>
              <a:latin typeface="Arimo" panose="020B0604020202020204" charset="0"/>
              <a:ea typeface="Arimo" panose="020B0604020202020204" charset="0"/>
              <a:cs typeface="Arimo" panose="020B0604020202020204" charset="0"/>
            </a:endParaRPr>
          </a:p>
        </p:txBody>
      </p:sp>
      <p:sp>
        <p:nvSpPr>
          <p:cNvPr id="10" name="TextBox 10"/>
          <p:cNvSpPr txBox="1"/>
          <p:nvPr/>
        </p:nvSpPr>
        <p:spPr>
          <a:xfrm>
            <a:off x="1143000" y="1817872"/>
            <a:ext cx="6145411" cy="868956"/>
          </a:xfrm>
          <a:prstGeom prst="rect">
            <a:avLst/>
          </a:prstGeom>
        </p:spPr>
        <p:txBody>
          <a:bodyPr wrap="square" lIns="0" tIns="0" rIns="0" bIns="0" rtlCol="0" anchor="t">
            <a:spAutoFit/>
          </a:bodyPr>
          <a:lstStyle/>
          <a:p>
            <a:pPr marL="561339" lvl="1">
              <a:lnSpc>
                <a:spcPts val="7279"/>
              </a:lnSpc>
            </a:pPr>
            <a:r>
              <a:rPr lang="en-US" sz="5400" b="1" u="sng" dirty="0">
                <a:solidFill>
                  <a:srgbClr val="0070C0"/>
                </a:solidFill>
                <a:latin typeface="DejaVu Serif Bold"/>
              </a:rPr>
              <a:t>1.Yellow Taxi</a:t>
            </a:r>
          </a:p>
        </p:txBody>
      </p:sp>
      <p:sp>
        <p:nvSpPr>
          <p:cNvPr id="34" name="TextBox 34"/>
          <p:cNvSpPr txBox="1"/>
          <p:nvPr/>
        </p:nvSpPr>
        <p:spPr>
          <a:xfrm>
            <a:off x="838200" y="309214"/>
            <a:ext cx="15144924" cy="608821"/>
          </a:xfrm>
          <a:prstGeom prst="rect">
            <a:avLst/>
          </a:prstGeom>
        </p:spPr>
        <p:txBody>
          <a:bodyPr wrap="square" lIns="0" tIns="0" rIns="0" bIns="0" rtlCol="0" anchor="t">
            <a:spAutoFit/>
          </a:bodyPr>
          <a:lstStyle/>
          <a:p>
            <a:pPr algn="ctr">
              <a:lnSpc>
                <a:spcPts val="4614"/>
              </a:lnSpc>
              <a:spcBef>
                <a:spcPct val="0"/>
              </a:spcBef>
            </a:pPr>
            <a:r>
              <a:rPr lang="en-US" sz="6000" b="1" dirty="0">
                <a:solidFill>
                  <a:schemeClr val="accent2">
                    <a:lumMod val="50000"/>
                  </a:schemeClr>
                </a:solidFill>
                <a:latin typeface="Hadong" pitchFamily="2" charset="0"/>
              </a:rPr>
              <a:t>OVERVIEW OF YELLOW TAXI DATA</a:t>
            </a:r>
          </a:p>
        </p:txBody>
      </p:sp>
      <p:sp>
        <p:nvSpPr>
          <p:cNvPr id="42" name="Freeform 2">
            <a:extLst>
              <a:ext uri="{FF2B5EF4-FFF2-40B4-BE49-F238E27FC236}">
                <a16:creationId xmlns:a16="http://schemas.microsoft.com/office/drawing/2014/main" id="{9D1C79C0-0FDC-DF8B-C679-AA74882D387D}"/>
              </a:ext>
            </a:extLst>
          </p:cNvPr>
          <p:cNvSpPr/>
          <p:nvPr/>
        </p:nvSpPr>
        <p:spPr>
          <a:xfrm>
            <a:off x="9759643" y="2798727"/>
            <a:ext cx="7579251" cy="6367064"/>
          </a:xfrm>
          <a:custGeom>
            <a:avLst/>
            <a:gdLst/>
            <a:ahLst/>
            <a:cxnLst/>
            <a:rect l="l" t="t" r="r" b="b"/>
            <a:pathLst>
              <a:path w="7579251" h="5884350">
                <a:moveTo>
                  <a:pt x="0" y="0"/>
                </a:moveTo>
                <a:lnTo>
                  <a:pt x="7579251" y="0"/>
                </a:lnTo>
                <a:lnTo>
                  <a:pt x="7579251" y="5884350"/>
                </a:lnTo>
                <a:lnTo>
                  <a:pt x="0" y="5884350"/>
                </a:lnTo>
                <a:lnTo>
                  <a:pt x="0" y="0"/>
                </a:lnTo>
                <a:close/>
              </a:path>
            </a:pathLst>
          </a:custGeom>
          <a:blipFill>
            <a:blip r:embed="rId2"/>
            <a:stretch>
              <a:fillRect r="-39495" b="-19783"/>
            </a:stretch>
          </a:blipFill>
        </p:spPr>
        <p:txBody>
          <a:bodyPr/>
          <a:lstStyle/>
          <a:p>
            <a:endParaRPr lang="en-US"/>
          </a:p>
        </p:txBody>
      </p:sp>
    </p:spTree>
    <p:extLst>
      <p:ext uri="{BB962C8B-B14F-4D97-AF65-F5344CB8AC3E}">
        <p14:creationId xmlns:p14="http://schemas.microsoft.com/office/powerpoint/2010/main" val="150660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941529"/>
            <a:ext cx="293489" cy="293489"/>
          </a:xfrm>
          <a:prstGeom prst="rect">
            <a:avLst/>
          </a:prstGeom>
          <a:solidFill>
            <a:srgbClr val="13538A"/>
          </a:solidFill>
        </p:spPr>
        <p:txBody>
          <a:bodyPr/>
          <a:lstStyle/>
          <a:p>
            <a:endParaRPr lang="en-US"/>
          </a:p>
        </p:txBody>
      </p:sp>
      <p:sp>
        <p:nvSpPr>
          <p:cNvPr id="3" name="AutoShape 3"/>
          <p:cNvSpPr/>
          <p:nvPr/>
        </p:nvSpPr>
        <p:spPr>
          <a:xfrm>
            <a:off x="1028700" y="3090580"/>
            <a:ext cx="293489" cy="293489"/>
          </a:xfrm>
          <a:prstGeom prst="rect">
            <a:avLst/>
          </a:prstGeom>
          <a:solidFill>
            <a:srgbClr val="86EAE9"/>
          </a:solidFill>
        </p:spPr>
        <p:txBody>
          <a:bodyPr/>
          <a:lstStyle/>
          <a:p>
            <a:endParaRPr lang="en-US"/>
          </a:p>
        </p:txBody>
      </p:sp>
      <p:sp>
        <p:nvSpPr>
          <p:cNvPr id="4" name="AutoShape 4"/>
          <p:cNvSpPr/>
          <p:nvPr/>
        </p:nvSpPr>
        <p:spPr>
          <a:xfrm>
            <a:off x="1028700" y="3612669"/>
            <a:ext cx="293489" cy="293489"/>
          </a:xfrm>
          <a:prstGeom prst="rect">
            <a:avLst/>
          </a:prstGeom>
          <a:solidFill>
            <a:srgbClr val="86EAE9"/>
          </a:solidFill>
        </p:spPr>
        <p:txBody>
          <a:bodyPr/>
          <a:lstStyle/>
          <a:p>
            <a:endParaRPr lang="en-US"/>
          </a:p>
        </p:txBody>
      </p:sp>
      <p:sp>
        <p:nvSpPr>
          <p:cNvPr id="5" name="AutoShape 5"/>
          <p:cNvSpPr/>
          <p:nvPr/>
        </p:nvSpPr>
        <p:spPr>
          <a:xfrm>
            <a:off x="9424984" y="1941529"/>
            <a:ext cx="293489" cy="293489"/>
          </a:xfrm>
          <a:prstGeom prst="rect">
            <a:avLst/>
          </a:prstGeom>
          <a:solidFill>
            <a:srgbClr val="38B6FF"/>
          </a:solidFill>
        </p:spPr>
        <p:txBody>
          <a:bodyPr/>
          <a:lstStyle/>
          <a:p>
            <a:endParaRPr lang="en-US"/>
          </a:p>
        </p:txBody>
      </p:sp>
      <p:sp>
        <p:nvSpPr>
          <p:cNvPr id="6" name="AutoShape 6"/>
          <p:cNvSpPr/>
          <p:nvPr/>
        </p:nvSpPr>
        <p:spPr>
          <a:xfrm>
            <a:off x="1028700" y="4182382"/>
            <a:ext cx="293489" cy="293489"/>
          </a:xfrm>
          <a:prstGeom prst="rect">
            <a:avLst/>
          </a:prstGeom>
          <a:solidFill>
            <a:srgbClr val="8C52FF"/>
          </a:solidFill>
        </p:spPr>
        <p:txBody>
          <a:bodyPr/>
          <a:lstStyle/>
          <a:p>
            <a:endParaRPr lang="en-US"/>
          </a:p>
        </p:txBody>
      </p:sp>
      <p:sp>
        <p:nvSpPr>
          <p:cNvPr id="7" name="TextBox 7"/>
          <p:cNvSpPr txBox="1"/>
          <p:nvPr/>
        </p:nvSpPr>
        <p:spPr>
          <a:xfrm>
            <a:off x="10185631" y="1835758"/>
            <a:ext cx="5142730" cy="462627"/>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PASSENGER_COUNT</a:t>
            </a:r>
          </a:p>
        </p:txBody>
      </p:sp>
      <p:sp>
        <p:nvSpPr>
          <p:cNvPr id="8" name="TextBox 8"/>
          <p:cNvSpPr txBox="1"/>
          <p:nvPr/>
        </p:nvSpPr>
        <p:spPr>
          <a:xfrm>
            <a:off x="1623044" y="3519699"/>
            <a:ext cx="4406245" cy="504825"/>
          </a:xfrm>
          <a:prstGeom prst="rect">
            <a:avLst/>
          </a:prstGeom>
        </p:spPr>
        <p:txBody>
          <a:bodyPr lIns="0" tIns="0" rIns="0" bIns="0" rtlCol="0" anchor="t">
            <a:spAutoFit/>
          </a:bodyPr>
          <a:lstStyle/>
          <a:p>
            <a:pPr>
              <a:lnSpc>
                <a:spcPts val="3900"/>
              </a:lnSpc>
            </a:pPr>
            <a:r>
              <a:rPr lang="en-US" sz="3000" spc="150">
                <a:solidFill>
                  <a:srgbClr val="13538A"/>
                </a:solidFill>
                <a:latin typeface="Arimo"/>
              </a:rPr>
              <a:t>DROPOFF_DATETIME</a:t>
            </a:r>
          </a:p>
        </p:txBody>
      </p:sp>
      <p:sp>
        <p:nvSpPr>
          <p:cNvPr id="9" name="TextBox 9"/>
          <p:cNvSpPr txBox="1"/>
          <p:nvPr/>
        </p:nvSpPr>
        <p:spPr>
          <a:xfrm>
            <a:off x="1623044" y="2940263"/>
            <a:ext cx="4002366" cy="504825"/>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PICKUP_DATETIME</a:t>
            </a:r>
          </a:p>
        </p:txBody>
      </p:sp>
      <p:sp>
        <p:nvSpPr>
          <p:cNvPr id="10" name="TextBox 10"/>
          <p:cNvSpPr txBox="1"/>
          <p:nvPr/>
        </p:nvSpPr>
        <p:spPr>
          <a:xfrm>
            <a:off x="1623044" y="1812049"/>
            <a:ext cx="4002366" cy="504825"/>
          </a:xfrm>
          <a:prstGeom prst="rect">
            <a:avLst/>
          </a:prstGeom>
        </p:spPr>
        <p:txBody>
          <a:bodyPr lIns="0" tIns="0" rIns="0" bIns="0" rtlCol="0" anchor="t">
            <a:spAutoFit/>
          </a:bodyPr>
          <a:lstStyle/>
          <a:p>
            <a:pPr>
              <a:lnSpc>
                <a:spcPts val="3900"/>
              </a:lnSpc>
            </a:pPr>
            <a:r>
              <a:rPr lang="en-US" sz="3000" spc="150">
                <a:solidFill>
                  <a:srgbClr val="13538A"/>
                </a:solidFill>
                <a:latin typeface="Arimo"/>
              </a:rPr>
              <a:t>VENDORID </a:t>
            </a:r>
          </a:p>
        </p:txBody>
      </p:sp>
      <p:sp>
        <p:nvSpPr>
          <p:cNvPr id="11" name="AutoShape 11"/>
          <p:cNvSpPr/>
          <p:nvPr/>
        </p:nvSpPr>
        <p:spPr>
          <a:xfrm>
            <a:off x="1028700" y="4678724"/>
            <a:ext cx="293489" cy="293489"/>
          </a:xfrm>
          <a:prstGeom prst="rect">
            <a:avLst/>
          </a:prstGeom>
          <a:solidFill>
            <a:srgbClr val="3EDAD8"/>
          </a:solidFill>
        </p:spPr>
        <p:txBody>
          <a:bodyPr/>
          <a:lstStyle/>
          <a:p>
            <a:endParaRPr lang="en-US"/>
          </a:p>
        </p:txBody>
      </p:sp>
      <p:sp>
        <p:nvSpPr>
          <p:cNvPr id="12" name="AutoShape 12"/>
          <p:cNvSpPr/>
          <p:nvPr/>
        </p:nvSpPr>
        <p:spPr>
          <a:xfrm>
            <a:off x="1028700" y="5257962"/>
            <a:ext cx="293489" cy="293489"/>
          </a:xfrm>
          <a:prstGeom prst="rect">
            <a:avLst/>
          </a:prstGeom>
          <a:solidFill>
            <a:srgbClr val="3EDAD8"/>
          </a:solidFill>
        </p:spPr>
        <p:txBody>
          <a:bodyPr/>
          <a:lstStyle/>
          <a:p>
            <a:endParaRPr lang="en-US"/>
          </a:p>
        </p:txBody>
      </p:sp>
      <p:sp>
        <p:nvSpPr>
          <p:cNvPr id="13" name="AutoShape 13"/>
          <p:cNvSpPr/>
          <p:nvPr/>
        </p:nvSpPr>
        <p:spPr>
          <a:xfrm>
            <a:off x="1028700" y="2507769"/>
            <a:ext cx="293489" cy="293489"/>
          </a:xfrm>
          <a:prstGeom prst="rect">
            <a:avLst/>
          </a:prstGeom>
          <a:solidFill>
            <a:srgbClr val="13538A"/>
          </a:solidFill>
        </p:spPr>
        <p:txBody>
          <a:bodyPr/>
          <a:lstStyle/>
          <a:p>
            <a:endParaRPr lang="en-US"/>
          </a:p>
        </p:txBody>
      </p:sp>
      <p:sp>
        <p:nvSpPr>
          <p:cNvPr id="14" name="AutoShape 14"/>
          <p:cNvSpPr/>
          <p:nvPr/>
        </p:nvSpPr>
        <p:spPr>
          <a:xfrm>
            <a:off x="9424984" y="3420580"/>
            <a:ext cx="293489" cy="293489"/>
          </a:xfrm>
          <a:prstGeom prst="rect">
            <a:avLst/>
          </a:prstGeom>
          <a:solidFill>
            <a:srgbClr val="FAD44A"/>
          </a:solidFill>
        </p:spPr>
        <p:txBody>
          <a:bodyPr/>
          <a:lstStyle/>
          <a:p>
            <a:endParaRPr lang="en-US"/>
          </a:p>
        </p:txBody>
      </p:sp>
      <p:sp>
        <p:nvSpPr>
          <p:cNvPr id="15" name="AutoShape 15"/>
          <p:cNvSpPr/>
          <p:nvPr/>
        </p:nvSpPr>
        <p:spPr>
          <a:xfrm>
            <a:off x="9424984" y="2425913"/>
            <a:ext cx="293489" cy="293489"/>
          </a:xfrm>
          <a:prstGeom prst="rect">
            <a:avLst/>
          </a:prstGeom>
          <a:solidFill>
            <a:srgbClr val="FAD44A"/>
          </a:solidFill>
        </p:spPr>
        <p:txBody>
          <a:bodyPr/>
          <a:lstStyle/>
          <a:p>
            <a:endParaRPr lang="en-US"/>
          </a:p>
        </p:txBody>
      </p:sp>
      <p:sp>
        <p:nvSpPr>
          <p:cNvPr id="16" name="TextBox 16"/>
          <p:cNvSpPr txBox="1"/>
          <p:nvPr/>
        </p:nvSpPr>
        <p:spPr>
          <a:xfrm>
            <a:off x="1623044" y="4052902"/>
            <a:ext cx="5599930" cy="504825"/>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TRIP_DISTANCE </a:t>
            </a:r>
          </a:p>
        </p:txBody>
      </p:sp>
      <p:sp>
        <p:nvSpPr>
          <p:cNvPr id="17" name="TextBox 17"/>
          <p:cNvSpPr txBox="1"/>
          <p:nvPr/>
        </p:nvSpPr>
        <p:spPr>
          <a:xfrm>
            <a:off x="1623044" y="4614877"/>
            <a:ext cx="5142730" cy="504825"/>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PULOCATIONID</a:t>
            </a:r>
          </a:p>
        </p:txBody>
      </p:sp>
      <p:sp>
        <p:nvSpPr>
          <p:cNvPr id="18" name="TextBox 18"/>
          <p:cNvSpPr txBox="1"/>
          <p:nvPr/>
        </p:nvSpPr>
        <p:spPr>
          <a:xfrm>
            <a:off x="1623044" y="5148277"/>
            <a:ext cx="5142730" cy="504825"/>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DOLOCATIONID</a:t>
            </a:r>
          </a:p>
        </p:txBody>
      </p:sp>
      <p:sp>
        <p:nvSpPr>
          <p:cNvPr id="19" name="TextBox 19"/>
          <p:cNvSpPr txBox="1"/>
          <p:nvPr/>
        </p:nvSpPr>
        <p:spPr>
          <a:xfrm>
            <a:off x="1623044" y="2378288"/>
            <a:ext cx="5142730" cy="504825"/>
          </a:xfrm>
          <a:prstGeom prst="rect">
            <a:avLst/>
          </a:prstGeom>
        </p:spPr>
        <p:txBody>
          <a:bodyPr lIns="0" tIns="0" rIns="0" bIns="0" rtlCol="0" anchor="t">
            <a:spAutoFit/>
          </a:bodyPr>
          <a:lstStyle/>
          <a:p>
            <a:pPr>
              <a:lnSpc>
                <a:spcPts val="3900"/>
              </a:lnSpc>
            </a:pPr>
            <a:r>
              <a:rPr lang="en-US" sz="3000" spc="150">
                <a:solidFill>
                  <a:srgbClr val="13538A"/>
                </a:solidFill>
                <a:latin typeface="Arimo"/>
              </a:rPr>
              <a:t>RATECODEID</a:t>
            </a:r>
          </a:p>
        </p:txBody>
      </p:sp>
      <p:sp>
        <p:nvSpPr>
          <p:cNvPr id="20" name="TextBox 20"/>
          <p:cNvSpPr txBox="1"/>
          <p:nvPr/>
        </p:nvSpPr>
        <p:spPr>
          <a:xfrm>
            <a:off x="1623044" y="5605477"/>
            <a:ext cx="5142730" cy="504825"/>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STORE_FWD_FLG </a:t>
            </a:r>
          </a:p>
        </p:txBody>
      </p:sp>
      <p:sp>
        <p:nvSpPr>
          <p:cNvPr id="21" name="TextBox 21"/>
          <p:cNvSpPr txBox="1"/>
          <p:nvPr/>
        </p:nvSpPr>
        <p:spPr>
          <a:xfrm>
            <a:off x="10185631" y="2269249"/>
            <a:ext cx="5142730" cy="462627"/>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PAY_TYPE</a:t>
            </a:r>
          </a:p>
        </p:txBody>
      </p:sp>
      <p:sp>
        <p:nvSpPr>
          <p:cNvPr id="22" name="AutoShape 22"/>
          <p:cNvSpPr/>
          <p:nvPr/>
        </p:nvSpPr>
        <p:spPr>
          <a:xfrm>
            <a:off x="9424984" y="2943836"/>
            <a:ext cx="293489" cy="293489"/>
          </a:xfrm>
          <a:prstGeom prst="rect">
            <a:avLst/>
          </a:prstGeom>
          <a:solidFill>
            <a:srgbClr val="FAD44A"/>
          </a:solidFill>
        </p:spPr>
        <p:txBody>
          <a:bodyPr/>
          <a:lstStyle/>
          <a:p>
            <a:endParaRPr lang="en-US"/>
          </a:p>
        </p:txBody>
      </p:sp>
      <p:sp>
        <p:nvSpPr>
          <p:cNvPr id="23" name="AutoShape 23"/>
          <p:cNvSpPr/>
          <p:nvPr/>
        </p:nvSpPr>
        <p:spPr>
          <a:xfrm>
            <a:off x="1028700" y="5734957"/>
            <a:ext cx="293489" cy="293489"/>
          </a:xfrm>
          <a:prstGeom prst="rect">
            <a:avLst/>
          </a:prstGeom>
          <a:solidFill>
            <a:srgbClr val="000000"/>
          </a:solidFill>
        </p:spPr>
        <p:txBody>
          <a:bodyPr/>
          <a:lstStyle/>
          <a:p>
            <a:endParaRPr lang="en-US"/>
          </a:p>
        </p:txBody>
      </p:sp>
      <p:sp>
        <p:nvSpPr>
          <p:cNvPr id="24" name="AutoShape 24"/>
          <p:cNvSpPr/>
          <p:nvPr/>
        </p:nvSpPr>
        <p:spPr>
          <a:xfrm>
            <a:off x="9424984" y="3877780"/>
            <a:ext cx="293489" cy="293489"/>
          </a:xfrm>
          <a:prstGeom prst="rect">
            <a:avLst/>
          </a:prstGeom>
          <a:solidFill>
            <a:srgbClr val="FAD44A"/>
          </a:solidFill>
        </p:spPr>
        <p:txBody>
          <a:bodyPr/>
          <a:lstStyle/>
          <a:p>
            <a:endParaRPr lang="en-US"/>
          </a:p>
        </p:txBody>
      </p:sp>
      <p:sp>
        <p:nvSpPr>
          <p:cNvPr id="25" name="AutoShape 25"/>
          <p:cNvSpPr/>
          <p:nvPr/>
        </p:nvSpPr>
        <p:spPr>
          <a:xfrm>
            <a:off x="9424984" y="4399868"/>
            <a:ext cx="293489" cy="293489"/>
          </a:xfrm>
          <a:prstGeom prst="rect">
            <a:avLst/>
          </a:prstGeom>
          <a:solidFill>
            <a:srgbClr val="FAD44A"/>
          </a:solidFill>
        </p:spPr>
        <p:txBody>
          <a:bodyPr/>
          <a:lstStyle/>
          <a:p>
            <a:endParaRPr lang="en-US"/>
          </a:p>
        </p:txBody>
      </p:sp>
      <p:sp>
        <p:nvSpPr>
          <p:cNvPr id="26" name="TextBox 26"/>
          <p:cNvSpPr txBox="1"/>
          <p:nvPr/>
        </p:nvSpPr>
        <p:spPr>
          <a:xfrm>
            <a:off x="10185631" y="2814355"/>
            <a:ext cx="5142730" cy="504825"/>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FARE_AMOUNT </a:t>
            </a:r>
          </a:p>
        </p:txBody>
      </p:sp>
      <p:sp>
        <p:nvSpPr>
          <p:cNvPr id="27" name="TextBox 27"/>
          <p:cNvSpPr txBox="1"/>
          <p:nvPr/>
        </p:nvSpPr>
        <p:spPr>
          <a:xfrm>
            <a:off x="10185631" y="3254588"/>
            <a:ext cx="5142730" cy="504825"/>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SURCHARGE</a:t>
            </a:r>
          </a:p>
        </p:txBody>
      </p:sp>
      <p:sp>
        <p:nvSpPr>
          <p:cNvPr id="28" name="TextBox 28"/>
          <p:cNvSpPr txBox="1"/>
          <p:nvPr/>
        </p:nvSpPr>
        <p:spPr>
          <a:xfrm>
            <a:off x="10185631" y="3748299"/>
            <a:ext cx="5142730" cy="504825"/>
          </a:xfrm>
          <a:prstGeom prst="rect">
            <a:avLst/>
          </a:prstGeom>
        </p:spPr>
        <p:txBody>
          <a:bodyPr lIns="0" tIns="0" rIns="0" bIns="0" rtlCol="0" anchor="t">
            <a:spAutoFit/>
          </a:bodyPr>
          <a:lstStyle/>
          <a:p>
            <a:pPr>
              <a:lnSpc>
                <a:spcPts val="3900"/>
              </a:lnSpc>
            </a:pPr>
            <a:r>
              <a:rPr lang="en-US" sz="3000" spc="150">
                <a:solidFill>
                  <a:srgbClr val="13538A"/>
                </a:solidFill>
                <a:latin typeface="Arimo"/>
              </a:rPr>
              <a:t>MTA_TAX </a:t>
            </a:r>
          </a:p>
        </p:txBody>
      </p:sp>
      <p:sp>
        <p:nvSpPr>
          <p:cNvPr id="29" name="TextBox 29"/>
          <p:cNvSpPr txBox="1"/>
          <p:nvPr/>
        </p:nvSpPr>
        <p:spPr>
          <a:xfrm>
            <a:off x="10185631" y="4233802"/>
            <a:ext cx="5142730" cy="504825"/>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TIP_AMOUNT </a:t>
            </a:r>
          </a:p>
        </p:txBody>
      </p:sp>
      <p:sp>
        <p:nvSpPr>
          <p:cNvPr id="30" name="AutoShape 30"/>
          <p:cNvSpPr/>
          <p:nvPr/>
        </p:nvSpPr>
        <p:spPr>
          <a:xfrm>
            <a:off x="9424984" y="4921957"/>
            <a:ext cx="293489" cy="293489"/>
          </a:xfrm>
          <a:prstGeom prst="rect">
            <a:avLst/>
          </a:prstGeom>
          <a:solidFill>
            <a:srgbClr val="FAD44A"/>
          </a:solidFill>
        </p:spPr>
        <p:txBody>
          <a:bodyPr/>
          <a:lstStyle/>
          <a:p>
            <a:endParaRPr lang="en-US"/>
          </a:p>
        </p:txBody>
      </p:sp>
      <p:sp>
        <p:nvSpPr>
          <p:cNvPr id="31" name="AutoShape 31"/>
          <p:cNvSpPr/>
          <p:nvPr/>
        </p:nvSpPr>
        <p:spPr>
          <a:xfrm>
            <a:off x="9424984" y="5533146"/>
            <a:ext cx="293489" cy="293489"/>
          </a:xfrm>
          <a:prstGeom prst="rect">
            <a:avLst/>
          </a:prstGeom>
          <a:solidFill>
            <a:srgbClr val="FAD44A"/>
          </a:solidFill>
        </p:spPr>
        <p:txBody>
          <a:bodyPr/>
          <a:lstStyle/>
          <a:p>
            <a:endParaRPr lang="en-US"/>
          </a:p>
        </p:txBody>
      </p:sp>
      <p:sp>
        <p:nvSpPr>
          <p:cNvPr id="32" name="TextBox 32"/>
          <p:cNvSpPr txBox="1"/>
          <p:nvPr/>
        </p:nvSpPr>
        <p:spPr>
          <a:xfrm>
            <a:off x="10185631" y="4776727"/>
            <a:ext cx="5142730" cy="504825"/>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TOLL_AMOUNT </a:t>
            </a:r>
          </a:p>
        </p:txBody>
      </p:sp>
      <p:sp>
        <p:nvSpPr>
          <p:cNvPr id="33" name="TextBox 33"/>
          <p:cNvSpPr txBox="1"/>
          <p:nvPr/>
        </p:nvSpPr>
        <p:spPr>
          <a:xfrm>
            <a:off x="10185631" y="5376877"/>
            <a:ext cx="5142730" cy="504825"/>
          </a:xfrm>
          <a:prstGeom prst="rect">
            <a:avLst/>
          </a:prstGeom>
        </p:spPr>
        <p:txBody>
          <a:bodyPr lIns="0" tIns="0" rIns="0" bIns="0" rtlCol="0" anchor="t">
            <a:spAutoFit/>
          </a:bodyPr>
          <a:lstStyle/>
          <a:p>
            <a:pPr>
              <a:lnSpc>
                <a:spcPts val="3900"/>
              </a:lnSpc>
            </a:pPr>
            <a:r>
              <a:rPr lang="en-US" sz="3000" spc="150" dirty="0">
                <a:solidFill>
                  <a:srgbClr val="13538A"/>
                </a:solidFill>
                <a:latin typeface="Arimo"/>
              </a:rPr>
              <a:t>TOTAL_AMOUNT </a:t>
            </a:r>
          </a:p>
        </p:txBody>
      </p:sp>
      <p:sp>
        <p:nvSpPr>
          <p:cNvPr id="34" name="TextBox 34"/>
          <p:cNvSpPr txBox="1"/>
          <p:nvPr/>
        </p:nvSpPr>
        <p:spPr>
          <a:xfrm>
            <a:off x="933276" y="422034"/>
            <a:ext cx="4692134" cy="904240"/>
          </a:xfrm>
          <a:prstGeom prst="rect">
            <a:avLst/>
          </a:prstGeom>
        </p:spPr>
        <p:txBody>
          <a:bodyPr lIns="0" tIns="0" rIns="0" bIns="0" rtlCol="0" anchor="t">
            <a:spAutoFit/>
          </a:bodyPr>
          <a:lstStyle/>
          <a:p>
            <a:pPr algn="ctr">
              <a:lnSpc>
                <a:spcPts val="7279"/>
              </a:lnSpc>
            </a:pPr>
            <a:r>
              <a:rPr lang="en-US" sz="5199" dirty="0">
                <a:solidFill>
                  <a:srgbClr val="13538A"/>
                </a:solidFill>
                <a:latin typeface="DejaVu Serif Bold"/>
              </a:rPr>
              <a:t>2.Data fields</a:t>
            </a:r>
          </a:p>
        </p:txBody>
      </p:sp>
      <p:sp>
        <p:nvSpPr>
          <p:cNvPr id="35" name="TextBox 35"/>
          <p:cNvSpPr txBox="1"/>
          <p:nvPr/>
        </p:nvSpPr>
        <p:spPr>
          <a:xfrm>
            <a:off x="1157526" y="6205552"/>
            <a:ext cx="3701653" cy="862737"/>
          </a:xfrm>
          <a:prstGeom prst="rect">
            <a:avLst/>
          </a:prstGeom>
        </p:spPr>
        <p:txBody>
          <a:bodyPr lIns="0" tIns="0" rIns="0" bIns="0" rtlCol="0" anchor="t">
            <a:spAutoFit/>
          </a:bodyPr>
          <a:lstStyle/>
          <a:p>
            <a:pPr algn="ctr">
              <a:lnSpc>
                <a:spcPts val="7279"/>
              </a:lnSpc>
            </a:pPr>
            <a:r>
              <a:rPr lang="en-US" sz="5199" u="sng" dirty="0">
                <a:solidFill>
                  <a:srgbClr val="13538A"/>
                </a:solidFill>
                <a:latin typeface="DejaVu Serif Bold"/>
              </a:rPr>
              <a:t>Objective</a:t>
            </a:r>
          </a:p>
        </p:txBody>
      </p:sp>
      <p:sp>
        <p:nvSpPr>
          <p:cNvPr id="38" name="TextBox 37">
            <a:extLst>
              <a:ext uri="{FF2B5EF4-FFF2-40B4-BE49-F238E27FC236}">
                <a16:creationId xmlns:a16="http://schemas.microsoft.com/office/drawing/2014/main" id="{13C2BAB1-F514-B992-B9B8-387804A5D5BD}"/>
              </a:ext>
            </a:extLst>
          </p:cNvPr>
          <p:cNvSpPr txBox="1"/>
          <p:nvPr/>
        </p:nvSpPr>
        <p:spPr>
          <a:xfrm>
            <a:off x="838200" y="7358878"/>
            <a:ext cx="14630400" cy="2512996"/>
          </a:xfrm>
          <a:prstGeom prst="rect">
            <a:avLst/>
          </a:prstGeom>
          <a:noFill/>
        </p:spPr>
        <p:txBody>
          <a:bodyPr wrap="square">
            <a:spAutoFit/>
          </a:bodyPr>
          <a:lstStyle/>
          <a:p>
            <a:pPr marL="734059" lvl="1" indent="-367030">
              <a:lnSpc>
                <a:spcPts val="4759"/>
              </a:lnSpc>
              <a:buFont typeface="Arial"/>
              <a:buChar char="•"/>
            </a:pPr>
            <a:r>
              <a:rPr lang="en-US" sz="3399" dirty="0" err="1">
                <a:solidFill>
                  <a:srgbClr val="13538A"/>
                </a:solidFill>
                <a:latin typeface="Noto Serif Display Bold"/>
              </a:rPr>
              <a:t>Mục</a:t>
            </a:r>
            <a:r>
              <a:rPr lang="en-US" sz="3399" dirty="0">
                <a:solidFill>
                  <a:srgbClr val="13538A"/>
                </a:solidFill>
                <a:latin typeface="Noto Serif Display Bold"/>
              </a:rPr>
              <a:t> </a:t>
            </a:r>
            <a:r>
              <a:rPr lang="en-US" sz="3399" dirty="0" err="1">
                <a:solidFill>
                  <a:srgbClr val="13538A"/>
                </a:solidFill>
                <a:latin typeface="Noto Serif Display Bold"/>
              </a:rPr>
              <a:t>tiêu</a:t>
            </a:r>
            <a:r>
              <a:rPr lang="en-US" sz="3399" dirty="0">
                <a:solidFill>
                  <a:srgbClr val="13538A"/>
                </a:solidFill>
                <a:latin typeface="Noto Serif Display Bold"/>
              </a:rPr>
              <a:t> </a:t>
            </a:r>
            <a:r>
              <a:rPr lang="en-US" sz="3399" dirty="0" err="1">
                <a:solidFill>
                  <a:srgbClr val="13538A"/>
                </a:solidFill>
                <a:latin typeface="Noto Serif Display Bold"/>
              </a:rPr>
              <a:t>cốt</a:t>
            </a:r>
            <a:r>
              <a:rPr lang="en-US" sz="3399" dirty="0">
                <a:solidFill>
                  <a:srgbClr val="13538A"/>
                </a:solidFill>
                <a:latin typeface="Noto Serif Display Bold"/>
              </a:rPr>
              <a:t> </a:t>
            </a:r>
            <a:r>
              <a:rPr lang="en-US" sz="3399" dirty="0" err="1">
                <a:solidFill>
                  <a:srgbClr val="13538A"/>
                </a:solidFill>
                <a:latin typeface="Noto Serif Display Bold"/>
              </a:rPr>
              <a:t>lõi</a:t>
            </a:r>
            <a:r>
              <a:rPr lang="en-US" sz="3399" dirty="0">
                <a:solidFill>
                  <a:srgbClr val="13538A"/>
                </a:solidFill>
                <a:latin typeface="Noto Serif Display Bold"/>
              </a:rPr>
              <a:t> </a:t>
            </a:r>
            <a:r>
              <a:rPr lang="en-US" sz="3399" dirty="0" err="1">
                <a:solidFill>
                  <a:srgbClr val="13538A"/>
                </a:solidFill>
                <a:latin typeface="Noto Serif Display Bold"/>
              </a:rPr>
              <a:t>của</a:t>
            </a:r>
            <a:r>
              <a:rPr lang="en-US" sz="3399" dirty="0">
                <a:solidFill>
                  <a:srgbClr val="13538A"/>
                </a:solidFill>
                <a:latin typeface="Noto Serif Display Bold"/>
              </a:rPr>
              <a:t> </a:t>
            </a:r>
            <a:r>
              <a:rPr lang="en-US" sz="3399" dirty="0" err="1">
                <a:solidFill>
                  <a:srgbClr val="13538A"/>
                </a:solidFill>
                <a:latin typeface="Noto Serif Display Bold"/>
              </a:rPr>
              <a:t>dự</a:t>
            </a:r>
            <a:r>
              <a:rPr lang="en-US" sz="3399" dirty="0">
                <a:solidFill>
                  <a:srgbClr val="13538A"/>
                </a:solidFill>
                <a:latin typeface="Noto Serif Display Bold"/>
              </a:rPr>
              <a:t> </a:t>
            </a:r>
            <a:r>
              <a:rPr lang="en-US" sz="3399" dirty="0" err="1">
                <a:solidFill>
                  <a:srgbClr val="13538A"/>
                </a:solidFill>
                <a:latin typeface="Noto Serif Display Bold"/>
              </a:rPr>
              <a:t>án</a:t>
            </a:r>
            <a:r>
              <a:rPr lang="en-US" sz="3399" dirty="0">
                <a:solidFill>
                  <a:srgbClr val="13538A"/>
                </a:solidFill>
                <a:latin typeface="Noto Serif Display Bold"/>
              </a:rPr>
              <a:t> </a:t>
            </a:r>
            <a:r>
              <a:rPr lang="en-US" sz="3399" dirty="0" err="1">
                <a:solidFill>
                  <a:srgbClr val="13538A"/>
                </a:solidFill>
                <a:latin typeface="Noto Serif Display Bold"/>
              </a:rPr>
              <a:t>này</a:t>
            </a:r>
            <a:r>
              <a:rPr lang="en-US" sz="3399" dirty="0">
                <a:solidFill>
                  <a:srgbClr val="13538A"/>
                </a:solidFill>
                <a:latin typeface="Noto Serif Display Bold"/>
              </a:rPr>
              <a:t> </a:t>
            </a:r>
            <a:r>
              <a:rPr lang="en-US" sz="3399" dirty="0" err="1">
                <a:solidFill>
                  <a:srgbClr val="13538A"/>
                </a:solidFill>
                <a:latin typeface="Noto Serif Display Bold"/>
              </a:rPr>
              <a:t>là</a:t>
            </a:r>
            <a:r>
              <a:rPr lang="en-US" sz="3399" dirty="0">
                <a:solidFill>
                  <a:srgbClr val="13538A"/>
                </a:solidFill>
                <a:latin typeface="Noto Serif Display Bold"/>
              </a:rPr>
              <a:t> </a:t>
            </a:r>
            <a:r>
              <a:rPr lang="en-US" sz="3399" dirty="0" err="1">
                <a:solidFill>
                  <a:srgbClr val="13538A"/>
                </a:solidFill>
                <a:latin typeface="Noto Serif Display Bold"/>
              </a:rPr>
              <a:t>phân</a:t>
            </a:r>
            <a:r>
              <a:rPr lang="en-US" sz="3399" dirty="0">
                <a:solidFill>
                  <a:srgbClr val="13538A"/>
                </a:solidFill>
                <a:latin typeface="Noto Serif Display Bold"/>
              </a:rPr>
              <a:t> </a:t>
            </a:r>
            <a:r>
              <a:rPr lang="en-US" sz="3399" dirty="0" err="1">
                <a:solidFill>
                  <a:srgbClr val="13538A"/>
                </a:solidFill>
                <a:latin typeface="Noto Serif Display Bold"/>
              </a:rPr>
              <a:t>tích</a:t>
            </a:r>
            <a:r>
              <a:rPr lang="en-US" sz="3399" dirty="0">
                <a:solidFill>
                  <a:srgbClr val="13538A"/>
                </a:solidFill>
                <a:latin typeface="Noto Serif Display Bold"/>
              </a:rPr>
              <a:t> </a:t>
            </a:r>
            <a:r>
              <a:rPr lang="en-US" sz="3399" dirty="0" err="1">
                <a:solidFill>
                  <a:srgbClr val="13538A"/>
                </a:solidFill>
                <a:latin typeface="Noto Serif Display Bold"/>
              </a:rPr>
              <a:t>các</a:t>
            </a:r>
            <a:r>
              <a:rPr lang="en-US" sz="3399" dirty="0">
                <a:solidFill>
                  <a:srgbClr val="13538A"/>
                </a:solidFill>
                <a:latin typeface="Noto Serif Display Bold"/>
              </a:rPr>
              <a:t> </a:t>
            </a:r>
            <a:r>
              <a:rPr lang="en-US" sz="3399" dirty="0" err="1">
                <a:solidFill>
                  <a:srgbClr val="13538A"/>
                </a:solidFill>
                <a:latin typeface="Noto Serif Display Bold"/>
              </a:rPr>
              <a:t>yếu</a:t>
            </a:r>
            <a:r>
              <a:rPr lang="en-US" sz="3399" dirty="0">
                <a:solidFill>
                  <a:srgbClr val="13538A"/>
                </a:solidFill>
                <a:latin typeface="Noto Serif Display Bold"/>
              </a:rPr>
              <a:t> </a:t>
            </a:r>
            <a:r>
              <a:rPr lang="en-US" sz="3399" dirty="0" err="1">
                <a:solidFill>
                  <a:srgbClr val="13538A"/>
                </a:solidFill>
                <a:latin typeface="Noto Serif Display Bold"/>
              </a:rPr>
              <a:t>tố</a:t>
            </a:r>
            <a:r>
              <a:rPr lang="en-US" sz="3399" dirty="0">
                <a:solidFill>
                  <a:srgbClr val="13538A"/>
                </a:solidFill>
                <a:latin typeface="Noto Serif Display Bold"/>
              </a:rPr>
              <a:t> </a:t>
            </a:r>
            <a:r>
              <a:rPr lang="en-US" sz="3399" dirty="0" err="1">
                <a:solidFill>
                  <a:srgbClr val="13538A"/>
                </a:solidFill>
                <a:latin typeface="Noto Serif Display Bold"/>
              </a:rPr>
              <a:t>về</a:t>
            </a:r>
            <a:r>
              <a:rPr lang="en-US" sz="3399" dirty="0">
                <a:solidFill>
                  <a:srgbClr val="13538A"/>
                </a:solidFill>
                <a:latin typeface="Noto Serif Display Bold"/>
              </a:rPr>
              <a:t> </a:t>
            </a:r>
            <a:r>
              <a:rPr lang="en-US" sz="3399" dirty="0" err="1">
                <a:solidFill>
                  <a:srgbClr val="13538A"/>
                </a:solidFill>
                <a:latin typeface="Noto Serif Display Bold"/>
              </a:rPr>
              <a:t>nhu</a:t>
            </a:r>
            <a:r>
              <a:rPr lang="en-US" sz="3399" dirty="0">
                <a:solidFill>
                  <a:srgbClr val="13538A"/>
                </a:solidFill>
                <a:latin typeface="Noto Serif Display Bold"/>
              </a:rPr>
              <a:t> </a:t>
            </a:r>
            <a:r>
              <a:rPr lang="en-US" sz="3399" dirty="0" err="1">
                <a:solidFill>
                  <a:srgbClr val="13538A"/>
                </a:solidFill>
                <a:latin typeface="Noto Serif Display Bold"/>
              </a:rPr>
              <a:t>cầu</a:t>
            </a:r>
            <a:r>
              <a:rPr lang="en-US" sz="3399" dirty="0">
                <a:solidFill>
                  <a:srgbClr val="13538A"/>
                </a:solidFill>
                <a:latin typeface="Noto Serif Display Bold"/>
              </a:rPr>
              <a:t> taxi, </a:t>
            </a:r>
            <a:r>
              <a:rPr lang="en-US" sz="3399" dirty="0" err="1">
                <a:solidFill>
                  <a:srgbClr val="13538A"/>
                </a:solidFill>
                <a:latin typeface="Noto Serif Display Bold"/>
              </a:rPr>
              <a:t>tìm</a:t>
            </a:r>
            <a:r>
              <a:rPr lang="en-US" sz="3399" dirty="0">
                <a:solidFill>
                  <a:srgbClr val="13538A"/>
                </a:solidFill>
                <a:latin typeface="Noto Serif Display Bold"/>
              </a:rPr>
              <a:t> </a:t>
            </a:r>
            <a:r>
              <a:rPr lang="en-US" sz="3399" dirty="0" err="1">
                <a:solidFill>
                  <a:srgbClr val="13538A"/>
                </a:solidFill>
                <a:latin typeface="Noto Serif Display Bold"/>
              </a:rPr>
              <a:t>ra</a:t>
            </a:r>
            <a:r>
              <a:rPr lang="en-US" sz="3399" dirty="0">
                <a:solidFill>
                  <a:srgbClr val="13538A"/>
                </a:solidFill>
                <a:latin typeface="Noto Serif Display Bold"/>
              </a:rPr>
              <a:t> </a:t>
            </a:r>
            <a:r>
              <a:rPr lang="en-US" sz="3399" dirty="0" err="1">
                <a:solidFill>
                  <a:srgbClr val="13538A"/>
                </a:solidFill>
                <a:latin typeface="Noto Serif Display Bold"/>
              </a:rPr>
              <a:t>nhiều</a:t>
            </a:r>
            <a:r>
              <a:rPr lang="en-US" sz="3399" dirty="0">
                <a:solidFill>
                  <a:srgbClr val="13538A"/>
                </a:solidFill>
                <a:latin typeface="Noto Serif Display Bold"/>
              </a:rPr>
              <a:t> xu </a:t>
            </a:r>
            <a:r>
              <a:rPr lang="en-US" sz="3399" dirty="0" err="1">
                <a:solidFill>
                  <a:srgbClr val="13538A"/>
                </a:solidFill>
                <a:latin typeface="Noto Serif Display Bold"/>
              </a:rPr>
              <a:t>hướng</a:t>
            </a:r>
            <a:r>
              <a:rPr lang="en-US" sz="3399" dirty="0">
                <a:solidFill>
                  <a:srgbClr val="13538A"/>
                </a:solidFill>
                <a:latin typeface="Noto Serif Display Bold"/>
              </a:rPr>
              <a:t> </a:t>
            </a:r>
            <a:r>
              <a:rPr lang="en-US" sz="3399" dirty="0" err="1">
                <a:solidFill>
                  <a:srgbClr val="13538A"/>
                </a:solidFill>
                <a:latin typeface="Noto Serif Display Bold"/>
              </a:rPr>
              <a:t>của</a:t>
            </a:r>
            <a:r>
              <a:rPr lang="en-US" sz="3399" dirty="0">
                <a:solidFill>
                  <a:srgbClr val="13538A"/>
                </a:solidFill>
                <a:latin typeface="Noto Serif Display Bold"/>
              </a:rPr>
              <a:t> </a:t>
            </a:r>
            <a:r>
              <a:rPr lang="en-US" sz="3399" dirty="0" err="1">
                <a:solidFill>
                  <a:srgbClr val="13538A"/>
                </a:solidFill>
                <a:latin typeface="Noto Serif Display Bold"/>
              </a:rPr>
              <a:t>khách</a:t>
            </a:r>
            <a:r>
              <a:rPr lang="en-US" sz="3399" dirty="0">
                <a:solidFill>
                  <a:srgbClr val="13538A"/>
                </a:solidFill>
                <a:latin typeface="Noto Serif Display Bold"/>
              </a:rPr>
              <a:t> </a:t>
            </a:r>
            <a:r>
              <a:rPr lang="en-US" sz="3399" dirty="0" err="1">
                <a:solidFill>
                  <a:srgbClr val="13538A"/>
                </a:solidFill>
                <a:latin typeface="Noto Serif Display Bold"/>
              </a:rPr>
              <a:t>hàng</a:t>
            </a:r>
            <a:r>
              <a:rPr lang="en-US" sz="3399" dirty="0">
                <a:solidFill>
                  <a:srgbClr val="13538A"/>
                </a:solidFill>
                <a:latin typeface="Noto Serif Display Bold"/>
              </a:rPr>
              <a:t> </a:t>
            </a:r>
            <a:r>
              <a:rPr lang="en-US" sz="3399" dirty="0" err="1">
                <a:solidFill>
                  <a:srgbClr val="13538A"/>
                </a:solidFill>
                <a:latin typeface="Noto Serif Display Bold"/>
              </a:rPr>
              <a:t>và</a:t>
            </a:r>
            <a:r>
              <a:rPr lang="en-US" sz="3399" dirty="0">
                <a:solidFill>
                  <a:srgbClr val="13538A"/>
                </a:solidFill>
                <a:latin typeface="Noto Serif Display Bold"/>
              </a:rPr>
              <a:t> </a:t>
            </a:r>
            <a:r>
              <a:rPr lang="en-US" sz="3399" dirty="0" err="1">
                <a:solidFill>
                  <a:srgbClr val="13538A"/>
                </a:solidFill>
                <a:latin typeface="Noto Serif Display Bold"/>
              </a:rPr>
              <a:t>thu</a:t>
            </a:r>
            <a:r>
              <a:rPr lang="en-US" sz="3399" dirty="0">
                <a:solidFill>
                  <a:srgbClr val="13538A"/>
                </a:solidFill>
                <a:latin typeface="Noto Serif Display Bold"/>
              </a:rPr>
              <a:t> </a:t>
            </a:r>
            <a:r>
              <a:rPr lang="en-US" sz="3399" dirty="0" err="1">
                <a:solidFill>
                  <a:srgbClr val="13538A"/>
                </a:solidFill>
                <a:latin typeface="Noto Serif Display Bold"/>
              </a:rPr>
              <a:t>được</a:t>
            </a:r>
            <a:r>
              <a:rPr lang="en-US" sz="3399" dirty="0">
                <a:solidFill>
                  <a:srgbClr val="13538A"/>
                </a:solidFill>
                <a:latin typeface="Noto Serif Display Bold"/>
              </a:rPr>
              <a:t> </a:t>
            </a:r>
            <a:r>
              <a:rPr lang="en-US" sz="3399" dirty="0" err="1">
                <a:solidFill>
                  <a:srgbClr val="13538A"/>
                </a:solidFill>
                <a:latin typeface="Noto Serif Display Bold"/>
              </a:rPr>
              <a:t>lợi</a:t>
            </a:r>
            <a:r>
              <a:rPr lang="en-US" sz="3399" dirty="0">
                <a:solidFill>
                  <a:srgbClr val="13538A"/>
                </a:solidFill>
                <a:latin typeface="Noto Serif Display Bold"/>
              </a:rPr>
              <a:t> </a:t>
            </a:r>
            <a:r>
              <a:rPr lang="en-US" sz="3399" dirty="0" err="1">
                <a:solidFill>
                  <a:srgbClr val="13538A"/>
                </a:solidFill>
                <a:latin typeface="Noto Serif Display Bold"/>
              </a:rPr>
              <a:t>nhuận</a:t>
            </a:r>
            <a:r>
              <a:rPr lang="en-US" sz="3399" dirty="0">
                <a:solidFill>
                  <a:srgbClr val="13538A"/>
                </a:solidFill>
                <a:latin typeface="Noto Serif Display Bold"/>
              </a:rPr>
              <a:t> </a:t>
            </a:r>
            <a:r>
              <a:rPr lang="en-US" sz="3399" dirty="0" err="1">
                <a:solidFill>
                  <a:srgbClr val="13538A"/>
                </a:solidFill>
                <a:latin typeface="Noto Serif Display Bold"/>
              </a:rPr>
              <a:t>từ</a:t>
            </a:r>
            <a:r>
              <a:rPr lang="en-US" sz="3399" dirty="0">
                <a:solidFill>
                  <a:srgbClr val="13538A"/>
                </a:solidFill>
                <a:latin typeface="Noto Serif Display Bold"/>
              </a:rPr>
              <a:t> </a:t>
            </a:r>
            <a:r>
              <a:rPr lang="en-US" sz="3399" dirty="0" err="1">
                <a:solidFill>
                  <a:srgbClr val="13538A"/>
                </a:solidFill>
                <a:latin typeface="Noto Serif Display Bold"/>
              </a:rPr>
              <a:t>đó</a:t>
            </a:r>
            <a:r>
              <a:rPr lang="en-US" sz="3399" dirty="0">
                <a:solidFill>
                  <a:srgbClr val="13538A"/>
                </a:solidFill>
                <a:latin typeface="Noto Serif Display Bold"/>
              </a:rPr>
              <a:t> </a:t>
            </a:r>
            <a:r>
              <a:rPr lang="en-US" sz="3399" dirty="0" err="1">
                <a:solidFill>
                  <a:srgbClr val="13538A"/>
                </a:solidFill>
                <a:latin typeface="Noto Serif Display Bold"/>
              </a:rPr>
              <a:t>đưa</a:t>
            </a:r>
            <a:r>
              <a:rPr lang="en-US" sz="3399" dirty="0">
                <a:solidFill>
                  <a:srgbClr val="13538A"/>
                </a:solidFill>
                <a:latin typeface="Noto Serif Display Bold"/>
              </a:rPr>
              <a:t> </a:t>
            </a:r>
            <a:r>
              <a:rPr lang="en-US" sz="3399" dirty="0" err="1">
                <a:solidFill>
                  <a:srgbClr val="13538A"/>
                </a:solidFill>
                <a:latin typeface="Noto Serif Display Bold"/>
              </a:rPr>
              <a:t>ra</a:t>
            </a:r>
            <a:r>
              <a:rPr lang="en-US" sz="3399" dirty="0">
                <a:solidFill>
                  <a:srgbClr val="13538A"/>
                </a:solidFill>
                <a:latin typeface="Noto Serif Display Bold"/>
              </a:rPr>
              <a:t> </a:t>
            </a:r>
            <a:r>
              <a:rPr lang="en-US" sz="3399" dirty="0" err="1">
                <a:solidFill>
                  <a:srgbClr val="13538A"/>
                </a:solidFill>
                <a:latin typeface="Noto Serif Display Bold"/>
              </a:rPr>
              <a:t>các</a:t>
            </a:r>
            <a:r>
              <a:rPr lang="en-US" sz="3399" dirty="0">
                <a:solidFill>
                  <a:srgbClr val="13538A"/>
                </a:solidFill>
                <a:latin typeface="Noto Serif Display Bold"/>
              </a:rPr>
              <a:t> </a:t>
            </a:r>
            <a:r>
              <a:rPr lang="en-US" sz="3399" dirty="0" err="1">
                <a:solidFill>
                  <a:srgbClr val="13538A"/>
                </a:solidFill>
                <a:latin typeface="Noto Serif Display Bold"/>
              </a:rPr>
              <a:t>giải</a:t>
            </a:r>
            <a:r>
              <a:rPr lang="en-US" sz="3399" dirty="0">
                <a:solidFill>
                  <a:srgbClr val="13538A"/>
                </a:solidFill>
                <a:latin typeface="Noto Serif Display Bold"/>
              </a:rPr>
              <a:t> </a:t>
            </a:r>
            <a:r>
              <a:rPr lang="en-US" sz="3399" dirty="0" err="1">
                <a:solidFill>
                  <a:srgbClr val="13538A"/>
                </a:solidFill>
                <a:latin typeface="Noto Serif Display Bold"/>
              </a:rPr>
              <a:t>pháp</a:t>
            </a:r>
            <a:r>
              <a:rPr lang="en-US" sz="3399" dirty="0">
                <a:solidFill>
                  <a:srgbClr val="13538A"/>
                </a:solidFill>
                <a:latin typeface="Noto Serif Display Bold"/>
              </a:rPr>
              <a:t> .</a:t>
            </a:r>
          </a:p>
          <a:p>
            <a:pPr>
              <a:lnSpc>
                <a:spcPts val="4759"/>
              </a:lnSpc>
            </a:pPr>
            <a:endParaRPr lang="en-US" sz="3399" dirty="0">
              <a:solidFill>
                <a:srgbClr val="13538A"/>
              </a:solidFill>
              <a:latin typeface="Noto Serif Display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A48E6"/>
        </a:solidFill>
        <a:effectLst/>
      </p:bgPr>
    </p:bg>
    <p:spTree>
      <p:nvGrpSpPr>
        <p:cNvPr id="1" name=""/>
        <p:cNvGrpSpPr/>
        <p:nvPr/>
      </p:nvGrpSpPr>
      <p:grpSpPr>
        <a:xfrm>
          <a:off x="0" y="0"/>
          <a:ext cx="0" cy="0"/>
          <a:chOff x="0" y="0"/>
          <a:chExt cx="0" cy="0"/>
        </a:xfrm>
      </p:grpSpPr>
      <p:sp>
        <p:nvSpPr>
          <p:cNvPr id="2" name="AutoShape 2"/>
          <p:cNvSpPr/>
          <p:nvPr/>
        </p:nvSpPr>
        <p:spPr>
          <a:xfrm rot="2700000">
            <a:off x="11249670" y="7769470"/>
            <a:ext cx="845277" cy="845716"/>
          </a:xfrm>
          <a:prstGeom prst="rect">
            <a:avLst/>
          </a:prstGeom>
          <a:solidFill>
            <a:srgbClr val="37C9EF"/>
          </a:solidFill>
        </p:spPr>
        <p:txBody>
          <a:bodyPr/>
          <a:lstStyle/>
          <a:p>
            <a:endParaRPr lang="en-US"/>
          </a:p>
        </p:txBody>
      </p:sp>
      <p:sp>
        <p:nvSpPr>
          <p:cNvPr id="3" name="AutoShape 3"/>
          <p:cNvSpPr/>
          <p:nvPr/>
        </p:nvSpPr>
        <p:spPr>
          <a:xfrm>
            <a:off x="11672309" y="0"/>
            <a:ext cx="6615691" cy="10287000"/>
          </a:xfrm>
          <a:prstGeom prst="rect">
            <a:avLst/>
          </a:prstGeom>
          <a:solidFill>
            <a:srgbClr val="FFFFFF"/>
          </a:solidFill>
        </p:spPr>
        <p:txBody>
          <a:bodyPr/>
          <a:lstStyle/>
          <a:p>
            <a:endParaRPr lang="en-US"/>
          </a:p>
        </p:txBody>
      </p:sp>
      <p:sp>
        <p:nvSpPr>
          <p:cNvPr id="4" name="AutoShape 4"/>
          <p:cNvSpPr/>
          <p:nvPr/>
        </p:nvSpPr>
        <p:spPr>
          <a:xfrm>
            <a:off x="11672309" y="2094672"/>
            <a:ext cx="7215766" cy="6097655"/>
          </a:xfrm>
          <a:prstGeom prst="rect">
            <a:avLst/>
          </a:prstGeom>
          <a:solidFill>
            <a:srgbClr val="2C92D5"/>
          </a:solidFill>
        </p:spPr>
        <p:txBody>
          <a:bodyPr/>
          <a:lstStyle/>
          <a:p>
            <a:endParaRPr lang="en-US"/>
          </a:p>
        </p:txBody>
      </p:sp>
      <p:sp>
        <p:nvSpPr>
          <p:cNvPr id="5" name="Freeform 5"/>
          <p:cNvSpPr/>
          <p:nvPr/>
        </p:nvSpPr>
        <p:spPr>
          <a:xfrm>
            <a:off x="578246" y="1442832"/>
            <a:ext cx="1660135" cy="1660135"/>
          </a:xfrm>
          <a:custGeom>
            <a:avLst/>
            <a:gdLst/>
            <a:ahLst/>
            <a:cxnLst/>
            <a:rect l="l" t="t" r="r" b="b"/>
            <a:pathLst>
              <a:path w="1660135" h="1660135">
                <a:moveTo>
                  <a:pt x="0" y="0"/>
                </a:moveTo>
                <a:lnTo>
                  <a:pt x="1660135" y="0"/>
                </a:lnTo>
                <a:lnTo>
                  <a:pt x="1660135" y="1660135"/>
                </a:lnTo>
                <a:lnTo>
                  <a:pt x="0" y="1660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AutoShape 6"/>
          <p:cNvSpPr/>
          <p:nvPr/>
        </p:nvSpPr>
        <p:spPr>
          <a:xfrm flipV="1">
            <a:off x="2345400" y="2253851"/>
            <a:ext cx="2040832" cy="57147"/>
          </a:xfrm>
          <a:prstGeom prst="line">
            <a:avLst/>
          </a:prstGeom>
          <a:ln w="38100" cap="flat">
            <a:solidFill>
              <a:srgbClr val="FFFFFF"/>
            </a:solidFill>
            <a:prstDash val="solid"/>
            <a:headEnd type="none" w="sm" len="sm"/>
            <a:tailEnd type="arrow" w="med" len="sm"/>
          </a:ln>
        </p:spPr>
        <p:txBody>
          <a:bodyPr/>
          <a:lstStyle/>
          <a:p>
            <a:endParaRPr lang="en-US"/>
          </a:p>
        </p:txBody>
      </p:sp>
      <p:sp>
        <p:nvSpPr>
          <p:cNvPr id="7" name="Freeform 7"/>
          <p:cNvSpPr/>
          <p:nvPr/>
        </p:nvSpPr>
        <p:spPr>
          <a:xfrm>
            <a:off x="4252585" y="1442905"/>
            <a:ext cx="2218727" cy="1664045"/>
          </a:xfrm>
          <a:custGeom>
            <a:avLst/>
            <a:gdLst/>
            <a:ahLst/>
            <a:cxnLst/>
            <a:rect l="l" t="t" r="r" b="b"/>
            <a:pathLst>
              <a:path w="2218727" h="1664045">
                <a:moveTo>
                  <a:pt x="0" y="0"/>
                </a:moveTo>
                <a:lnTo>
                  <a:pt x="2218727" y="0"/>
                </a:lnTo>
                <a:lnTo>
                  <a:pt x="2218727" y="1664046"/>
                </a:lnTo>
                <a:lnTo>
                  <a:pt x="0" y="1664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7770930" y="7155241"/>
            <a:ext cx="3293463" cy="562709"/>
          </a:xfrm>
          <a:custGeom>
            <a:avLst/>
            <a:gdLst/>
            <a:ahLst/>
            <a:cxnLst/>
            <a:rect l="l" t="t" r="r" b="b"/>
            <a:pathLst>
              <a:path w="3510956" h="535421">
                <a:moveTo>
                  <a:pt x="0" y="0"/>
                </a:moveTo>
                <a:lnTo>
                  <a:pt x="3510956" y="0"/>
                </a:lnTo>
                <a:lnTo>
                  <a:pt x="3510956" y="535421"/>
                </a:lnTo>
                <a:lnTo>
                  <a:pt x="0" y="5354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468631" y="7651541"/>
            <a:ext cx="1723363" cy="1663828"/>
          </a:xfrm>
          <a:custGeom>
            <a:avLst/>
            <a:gdLst/>
            <a:ahLst/>
            <a:cxnLst/>
            <a:rect l="l" t="t" r="r" b="b"/>
            <a:pathLst>
              <a:path w="1723363" h="1663828">
                <a:moveTo>
                  <a:pt x="0" y="0"/>
                </a:moveTo>
                <a:lnTo>
                  <a:pt x="1723363" y="0"/>
                </a:lnTo>
                <a:lnTo>
                  <a:pt x="1723363" y="1663829"/>
                </a:lnTo>
                <a:lnTo>
                  <a:pt x="0" y="16638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AutoShape 10"/>
          <p:cNvSpPr/>
          <p:nvPr/>
        </p:nvSpPr>
        <p:spPr>
          <a:xfrm>
            <a:off x="6108771" y="8483455"/>
            <a:ext cx="2038772" cy="0"/>
          </a:xfrm>
          <a:prstGeom prst="line">
            <a:avLst/>
          </a:prstGeom>
          <a:ln w="38100" cap="flat">
            <a:solidFill>
              <a:srgbClr val="FFFFFF"/>
            </a:solidFill>
            <a:prstDash val="solid"/>
            <a:headEnd type="none" w="sm" len="sm"/>
            <a:tailEnd type="arrow" w="med" len="sm"/>
          </a:ln>
        </p:spPr>
        <p:txBody>
          <a:bodyPr/>
          <a:lstStyle/>
          <a:p>
            <a:endParaRPr lang="en-US"/>
          </a:p>
        </p:txBody>
      </p:sp>
      <p:sp>
        <p:nvSpPr>
          <p:cNvPr id="11" name="Freeform 11"/>
          <p:cNvSpPr/>
          <p:nvPr/>
        </p:nvSpPr>
        <p:spPr>
          <a:xfrm>
            <a:off x="8147543" y="2253851"/>
            <a:ext cx="2342862" cy="2377443"/>
          </a:xfrm>
          <a:custGeom>
            <a:avLst/>
            <a:gdLst/>
            <a:ahLst/>
            <a:cxnLst/>
            <a:rect l="l" t="t" r="r" b="b"/>
            <a:pathLst>
              <a:path w="2342862" h="2377443">
                <a:moveTo>
                  <a:pt x="0" y="0"/>
                </a:moveTo>
                <a:lnTo>
                  <a:pt x="2342863" y="0"/>
                </a:lnTo>
                <a:lnTo>
                  <a:pt x="2342863" y="2377444"/>
                </a:lnTo>
                <a:lnTo>
                  <a:pt x="0" y="23774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457293" y="2566482"/>
            <a:ext cx="861681" cy="789614"/>
          </a:xfrm>
          <a:custGeom>
            <a:avLst/>
            <a:gdLst/>
            <a:ahLst/>
            <a:cxnLst/>
            <a:rect l="l" t="t" r="r" b="b"/>
            <a:pathLst>
              <a:path w="861681" h="789614">
                <a:moveTo>
                  <a:pt x="0" y="0"/>
                </a:moveTo>
                <a:lnTo>
                  <a:pt x="861681" y="0"/>
                </a:lnTo>
                <a:lnTo>
                  <a:pt x="861681" y="789613"/>
                </a:lnTo>
                <a:lnTo>
                  <a:pt x="0" y="78961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AutoShape 13"/>
          <p:cNvSpPr/>
          <p:nvPr/>
        </p:nvSpPr>
        <p:spPr>
          <a:xfrm flipH="1" flipV="1">
            <a:off x="9277422" y="4943924"/>
            <a:ext cx="19048" cy="2211317"/>
          </a:xfrm>
          <a:prstGeom prst="line">
            <a:avLst/>
          </a:prstGeom>
          <a:ln w="38100" cap="flat">
            <a:solidFill>
              <a:srgbClr val="FFFFFF"/>
            </a:solidFill>
            <a:prstDash val="solid"/>
            <a:headEnd type="none" w="sm" len="sm"/>
            <a:tailEnd type="arrow" w="med" len="sm"/>
          </a:ln>
        </p:spPr>
        <p:txBody>
          <a:bodyPr/>
          <a:lstStyle/>
          <a:p>
            <a:endParaRPr lang="en-US"/>
          </a:p>
        </p:txBody>
      </p:sp>
      <p:sp>
        <p:nvSpPr>
          <p:cNvPr id="14" name="AutoShape 14"/>
          <p:cNvSpPr/>
          <p:nvPr/>
        </p:nvSpPr>
        <p:spPr>
          <a:xfrm>
            <a:off x="5361949" y="3106951"/>
            <a:ext cx="19048" cy="2495476"/>
          </a:xfrm>
          <a:prstGeom prst="line">
            <a:avLst/>
          </a:prstGeom>
          <a:ln w="38100" cap="flat">
            <a:solidFill>
              <a:srgbClr val="FFFFFF"/>
            </a:solidFill>
            <a:prstDash val="solid"/>
            <a:headEnd type="none" w="sm" len="sm"/>
            <a:tailEnd type="arrow" w="med" len="sm"/>
          </a:ln>
        </p:spPr>
        <p:txBody>
          <a:bodyPr/>
          <a:lstStyle/>
          <a:p>
            <a:endParaRPr lang="en-US"/>
          </a:p>
        </p:txBody>
      </p:sp>
      <p:sp>
        <p:nvSpPr>
          <p:cNvPr id="15" name="Freeform 15"/>
          <p:cNvSpPr/>
          <p:nvPr/>
        </p:nvSpPr>
        <p:spPr>
          <a:xfrm>
            <a:off x="4252585" y="5734205"/>
            <a:ext cx="2604393" cy="2590187"/>
          </a:xfrm>
          <a:custGeom>
            <a:avLst/>
            <a:gdLst/>
            <a:ahLst/>
            <a:cxnLst/>
            <a:rect l="l" t="t" r="r" b="b"/>
            <a:pathLst>
              <a:path w="2604393" h="2590187">
                <a:moveTo>
                  <a:pt x="0" y="0"/>
                </a:moveTo>
                <a:lnTo>
                  <a:pt x="2604393" y="0"/>
                </a:lnTo>
                <a:lnTo>
                  <a:pt x="2604393" y="2590187"/>
                </a:lnTo>
                <a:lnTo>
                  <a:pt x="0" y="259018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672309" y="4373374"/>
            <a:ext cx="6071822" cy="1677591"/>
          </a:xfrm>
          <a:prstGeom prst="rect">
            <a:avLst/>
          </a:prstGeom>
        </p:spPr>
        <p:txBody>
          <a:bodyPr lIns="0" tIns="0" rIns="0" bIns="0" rtlCol="0" anchor="t">
            <a:spAutoFit/>
          </a:bodyPr>
          <a:lstStyle/>
          <a:p>
            <a:pPr algn="ctr">
              <a:lnSpc>
                <a:spcPts val="6703"/>
              </a:lnSpc>
            </a:pPr>
            <a:r>
              <a:rPr lang="en-US" sz="5156" spc="154">
                <a:solidFill>
                  <a:srgbClr val="FFFFFF"/>
                </a:solidFill>
                <a:latin typeface="Clear Sans Bold"/>
              </a:rPr>
              <a:t>Technology and Architec Diagram</a:t>
            </a:r>
          </a:p>
        </p:txBody>
      </p:sp>
      <p:sp>
        <p:nvSpPr>
          <p:cNvPr id="17" name="TextBox 17"/>
          <p:cNvSpPr txBox="1"/>
          <p:nvPr/>
        </p:nvSpPr>
        <p:spPr>
          <a:xfrm>
            <a:off x="735848" y="733742"/>
            <a:ext cx="1344930" cy="412750"/>
          </a:xfrm>
          <a:prstGeom prst="rect">
            <a:avLst/>
          </a:prstGeom>
        </p:spPr>
        <p:txBody>
          <a:bodyPr lIns="0" tIns="0" rIns="0" bIns="0" rtlCol="0" anchor="t">
            <a:spAutoFit/>
          </a:bodyPr>
          <a:lstStyle/>
          <a:p>
            <a:pPr algn="ctr">
              <a:lnSpc>
                <a:spcPts val="3499"/>
              </a:lnSpc>
            </a:pPr>
            <a:r>
              <a:rPr lang="en-US" sz="2499">
                <a:solidFill>
                  <a:srgbClr val="FFFFFF"/>
                </a:solidFill>
                <a:latin typeface="Noto Serif Display Bold Italics"/>
              </a:rPr>
              <a:t>Get </a:t>
            </a:r>
            <a:r>
              <a:rPr lang="en-US" sz="2499">
                <a:solidFill>
                  <a:srgbClr val="FFFFFF"/>
                </a:solidFill>
                <a:latin typeface="Noto Serif Display Italics"/>
              </a:rPr>
              <a:t>Data</a:t>
            </a:r>
          </a:p>
        </p:txBody>
      </p:sp>
      <p:sp>
        <p:nvSpPr>
          <p:cNvPr id="18" name="TextBox 18"/>
          <p:cNvSpPr txBox="1"/>
          <p:nvPr/>
        </p:nvSpPr>
        <p:spPr>
          <a:xfrm>
            <a:off x="3365816" y="155184"/>
            <a:ext cx="4305078" cy="1289050"/>
          </a:xfrm>
          <a:prstGeom prst="rect">
            <a:avLst/>
          </a:prstGeom>
        </p:spPr>
        <p:txBody>
          <a:bodyPr lIns="0" tIns="0" rIns="0" bIns="0" rtlCol="0" anchor="t">
            <a:spAutoFit/>
          </a:bodyPr>
          <a:lstStyle/>
          <a:p>
            <a:pPr>
              <a:lnSpc>
                <a:spcPts val="3499"/>
              </a:lnSpc>
            </a:pPr>
            <a:r>
              <a:rPr lang="en-US" sz="2499" dirty="0">
                <a:solidFill>
                  <a:srgbClr val="FFFFFF"/>
                </a:solidFill>
                <a:latin typeface="Noto Serif Display Italics"/>
              </a:rPr>
              <a:t>Distribute, Store and process large amounts of data across clusters</a:t>
            </a:r>
          </a:p>
        </p:txBody>
      </p:sp>
      <p:sp>
        <p:nvSpPr>
          <p:cNvPr id="19" name="TextBox 19"/>
          <p:cNvSpPr txBox="1"/>
          <p:nvPr/>
        </p:nvSpPr>
        <p:spPr>
          <a:xfrm>
            <a:off x="5867400" y="9461435"/>
            <a:ext cx="5683195" cy="419154"/>
          </a:xfrm>
          <a:prstGeom prst="rect">
            <a:avLst/>
          </a:prstGeom>
        </p:spPr>
        <p:txBody>
          <a:bodyPr wrap="square" lIns="0" tIns="0" rIns="0" bIns="0" rtlCol="0" anchor="t">
            <a:spAutoFit/>
          </a:bodyPr>
          <a:lstStyle/>
          <a:p>
            <a:pPr algn="ctr">
              <a:lnSpc>
                <a:spcPts val="3499"/>
              </a:lnSpc>
            </a:pPr>
            <a:r>
              <a:rPr lang="en-US" sz="2499" dirty="0">
                <a:solidFill>
                  <a:srgbClr val="FFFFFF"/>
                </a:solidFill>
                <a:latin typeface="Noto Serif Display Italics"/>
              </a:rPr>
              <a:t>Return data to Database form</a:t>
            </a:r>
          </a:p>
        </p:txBody>
      </p:sp>
      <p:sp>
        <p:nvSpPr>
          <p:cNvPr id="20" name="TextBox 20"/>
          <p:cNvSpPr txBox="1"/>
          <p:nvPr/>
        </p:nvSpPr>
        <p:spPr>
          <a:xfrm>
            <a:off x="8343555" y="1650601"/>
            <a:ext cx="1950839" cy="412750"/>
          </a:xfrm>
          <a:prstGeom prst="rect">
            <a:avLst/>
          </a:prstGeom>
        </p:spPr>
        <p:txBody>
          <a:bodyPr lIns="0" tIns="0" rIns="0" bIns="0" rtlCol="0" anchor="t">
            <a:spAutoFit/>
          </a:bodyPr>
          <a:lstStyle/>
          <a:p>
            <a:pPr algn="ctr">
              <a:lnSpc>
                <a:spcPts val="3499"/>
              </a:lnSpc>
            </a:pPr>
            <a:r>
              <a:rPr lang="en-US" sz="2499">
                <a:solidFill>
                  <a:srgbClr val="FFFFFF"/>
                </a:solidFill>
                <a:latin typeface="Noto Serif Display Italics"/>
              </a:rPr>
              <a:t>Visualization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38350" y="1028700"/>
            <a:ext cx="285750" cy="8229600"/>
          </a:xfrm>
          <a:prstGeom prst="rect">
            <a:avLst/>
          </a:prstGeom>
          <a:solidFill>
            <a:srgbClr val="2C92D5"/>
          </a:solidFill>
        </p:spPr>
        <p:txBody>
          <a:bodyPr/>
          <a:lstStyle/>
          <a:p>
            <a:endParaRPr lang="en-US"/>
          </a:p>
        </p:txBody>
      </p:sp>
      <p:grpSp>
        <p:nvGrpSpPr>
          <p:cNvPr id="3" name="Group 3"/>
          <p:cNvGrpSpPr>
            <a:grpSpLocks noChangeAspect="1"/>
          </p:cNvGrpSpPr>
          <p:nvPr/>
        </p:nvGrpSpPr>
        <p:grpSpPr>
          <a:xfrm>
            <a:off x="-1046321" y="-1046321"/>
            <a:ext cx="4150043" cy="4150043"/>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7C9EF"/>
            </a:solidFill>
          </p:spPr>
          <p:txBody>
            <a:bodyPr/>
            <a:lstStyle/>
            <a:p>
              <a:endParaRPr lang="en-US"/>
            </a:p>
          </p:txBody>
        </p:sp>
      </p:grpSp>
      <p:grpSp>
        <p:nvGrpSpPr>
          <p:cNvPr id="6" name="Group 6"/>
          <p:cNvGrpSpPr>
            <a:grpSpLocks noChangeAspect="1"/>
          </p:cNvGrpSpPr>
          <p:nvPr/>
        </p:nvGrpSpPr>
        <p:grpSpPr>
          <a:xfrm>
            <a:off x="13144500" y="0"/>
            <a:ext cx="10287000" cy="10287000"/>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7C9EF"/>
            </a:solidFill>
          </p:spPr>
          <p:txBody>
            <a:bodyPr/>
            <a:lstStyle/>
            <a:p>
              <a:endParaRPr lang="en-US"/>
            </a:p>
          </p:txBody>
        </p:sp>
      </p:grpSp>
      <p:sp>
        <p:nvSpPr>
          <p:cNvPr id="9" name="TextBox 9"/>
          <p:cNvSpPr txBox="1"/>
          <p:nvPr/>
        </p:nvSpPr>
        <p:spPr>
          <a:xfrm>
            <a:off x="3106180" y="4000500"/>
            <a:ext cx="9623962" cy="1369734"/>
          </a:xfrm>
          <a:prstGeom prst="rect">
            <a:avLst/>
          </a:prstGeom>
        </p:spPr>
        <p:txBody>
          <a:bodyPr lIns="0" tIns="0" rIns="0" bIns="0" rtlCol="0" anchor="t">
            <a:spAutoFit/>
          </a:bodyPr>
          <a:lstStyle/>
          <a:p>
            <a:pPr algn="ctr">
              <a:lnSpc>
                <a:spcPts val="10450"/>
              </a:lnSpc>
            </a:pPr>
            <a:r>
              <a:rPr lang="en-US" sz="11500" spc="-285" dirty="0">
                <a:solidFill>
                  <a:srgbClr val="2C92D5"/>
                </a:solidFill>
                <a:latin typeface="Clear Sans Bold"/>
              </a:rPr>
              <a:t>Visual charts</a:t>
            </a:r>
          </a:p>
        </p:txBody>
      </p:sp>
      <p:sp>
        <p:nvSpPr>
          <p:cNvPr id="11" name="Freeform 11"/>
          <p:cNvSpPr/>
          <p:nvPr/>
        </p:nvSpPr>
        <p:spPr>
          <a:xfrm>
            <a:off x="15877856" y="2733356"/>
            <a:ext cx="4820287" cy="4820287"/>
          </a:xfrm>
          <a:custGeom>
            <a:avLst/>
            <a:gdLst/>
            <a:ahLst/>
            <a:cxnLst/>
            <a:rect l="l" t="t" r="r" b="b"/>
            <a:pathLst>
              <a:path w="4820287" h="4820287">
                <a:moveTo>
                  <a:pt x="0" y="0"/>
                </a:moveTo>
                <a:lnTo>
                  <a:pt x="4820288" y="0"/>
                </a:lnTo>
                <a:lnTo>
                  <a:pt x="4820288" y="4820288"/>
                </a:lnTo>
                <a:lnTo>
                  <a:pt x="0" y="48202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shape ,shape ,shape ,image ,Số Lượng Nhà Cung Cấp Taxi Theo Khu Vực Và Thành Phố ,shape ,Khách Hàng Lựa Chọn Nhà Cung Cấp ,shape ,Giá Vé Theo Nhà Cung Cấp ,Mã Cước Phí Theo Nhà Cung Cấp ,shape ,Khoảng Cách Đi Được Trong 1 Tuần Của Taxi. Please refer to the notes on this slide for details">
            <a:hlinkClick r:id="rId3"/>
          </p:cNvPr>
          <p:cNvPicPr>
            <a:picLocks noChangeAspect="1"/>
          </p:cNvPicPr>
          <p:nvPr/>
        </p:nvPicPr>
        <p:blipFill>
          <a:blip r:embed="rId4"/>
          <a:stretch>
            <a:fillRect/>
          </a:stretch>
        </p:blipFill>
        <p:spPr>
          <a:xfrm>
            <a:off x="0" y="-65211"/>
            <a:ext cx="18145125" cy="10352211"/>
          </a:xfrm>
          <a:prstGeom prst="rect">
            <a:avLst/>
          </a:prstGeom>
          <a:noFill/>
        </p:spPr>
      </p:pic>
      <p:sp>
        <p:nvSpPr>
          <p:cNvPr id="4" name="Title" hidden="1"/>
          <p:cNvSpPr>
            <a:spLocks noGrp="1"/>
          </p:cNvSpPr>
          <p:nvPr>
            <p:ph type="title"/>
          </p:nvPr>
        </p:nvSpPr>
        <p:spPr/>
        <p:txBody>
          <a:bodyPr/>
          <a:lstStyle/>
          <a:p>
            <a:r>
              <a:t>Taxi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image ,shape ,Lượng Khách Tháng 1 Năm 2023 ,shape ,shape ,shape ,slicer ,Tổng Khoảng Cách Đã Đi(Km) ,shape ,slicer ,shape ,Phân Phối Điểm Trả Khách ,shape ,Phân Phối Điểm Đón Khách ,shape ,Xu Hướng Di Chuyển Của Khách Hàng Trên Mỗi Chuyến Xe. Please refer to the notes on this slide for details">
            <a:hlinkClick r:id="rId3"/>
          </p:cNvPr>
          <p:cNvPicPr>
            <a:picLocks noChangeAspect="1"/>
          </p:cNvPicPr>
          <p:nvPr/>
        </p:nvPicPr>
        <p:blipFill>
          <a:blip r:embed="rId4"/>
          <a:stretch>
            <a:fillRect/>
          </a:stretch>
        </p:blipFill>
        <p:spPr>
          <a:xfrm>
            <a:off x="114300" y="0"/>
            <a:ext cx="18030825" cy="10287000"/>
          </a:xfrm>
          <a:prstGeom prst="rect">
            <a:avLst/>
          </a:prstGeom>
          <a:noFill/>
        </p:spPr>
      </p:pic>
      <p:sp>
        <p:nvSpPr>
          <p:cNvPr id="4" name="Title" hidden="1"/>
          <p:cNvSpPr>
            <a:spLocks noGrp="1"/>
          </p:cNvSpPr>
          <p:nvPr>
            <p:ph type="title"/>
          </p:nvPr>
        </p:nvSpPr>
        <p:spPr/>
        <p:txBody>
          <a:bodyPr/>
          <a:lstStyle/>
          <a:p>
            <a:r>
              <a:t>Thời Gian và Vị Trí</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card ,shape ,shape ,card ,card ,shape ,Các Chi Phí Của Một Chuyến Đi ,shape ,Tổng Chi Phí Các Ngày Trong Tháng 1 Năm 2023 ,shape ,shape ,Tổng Quan Phương Thức Thanh Toán ,shape ,textbox ,image ,shape ,Tương Quan Giữa Giá Vé Và Tiền Tip ,Tổng Chi Phí Theo Khu Vực Và Thành Phố. Please refer to the notes on this slide for details">
            <a:hlinkClick r:id="rId3"/>
          </p:cNvPr>
          <p:cNvPicPr>
            <a:picLocks noChangeAspect="1"/>
          </p:cNvPicPr>
          <p:nvPr/>
        </p:nvPicPr>
        <p:blipFill>
          <a:blip r:embed="rId4"/>
          <a:stretch>
            <a:fillRect/>
          </a:stretch>
        </p:blipFill>
        <p:spPr>
          <a:xfrm>
            <a:off x="114300" y="114300"/>
            <a:ext cx="18030825" cy="10287000"/>
          </a:xfrm>
          <a:prstGeom prst="rect">
            <a:avLst/>
          </a:prstGeom>
          <a:noFill/>
        </p:spPr>
      </p:pic>
      <p:sp>
        <p:nvSpPr>
          <p:cNvPr id="4" name="Title" hidden="1"/>
          <p:cNvSpPr>
            <a:spLocks noGrp="1"/>
          </p:cNvSpPr>
          <p:nvPr>
            <p:ph type="title"/>
          </p:nvPr>
        </p:nvSpPr>
        <p:spPr/>
        <p:txBody>
          <a:bodyPr/>
          <a:lstStyle/>
          <a:p>
            <a:r>
              <a:t>Chi Phí</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image ,shape ,shape ,shape ,columnChart ,shape ,clusteredBarChart ,pieChart ,shape ,donutChart. Please refer to the notes on this slide for details">
            <a:hlinkClick r:id="rId3"/>
          </p:cNvPr>
          <p:cNvPicPr>
            <a:picLocks noChangeAspect="1"/>
          </p:cNvPicPr>
          <p:nvPr/>
        </p:nvPicPr>
        <p:blipFill>
          <a:blip r:embed="rId4"/>
          <a:stretch>
            <a:fillRect/>
          </a:stretch>
        </p:blipFill>
        <p:spPr>
          <a:xfrm>
            <a:off x="114300" y="0"/>
            <a:ext cx="18030825" cy="10287000"/>
          </a:xfrm>
          <a:prstGeom prst="rect">
            <a:avLst/>
          </a:prstGeom>
          <a:noFill/>
        </p:spPr>
      </p:pic>
      <p:sp>
        <p:nvSpPr>
          <p:cNvPr id="4" name="Title" hidden="1"/>
          <p:cNvSpPr>
            <a:spLocks noGrp="1"/>
          </p:cNvSpPr>
          <p:nvPr>
            <p:ph type="title"/>
          </p:nvPr>
        </p:nvSpPr>
        <p:spPr/>
        <p:txBody>
          <a:bodyPr/>
          <a:lstStyle/>
          <a:p>
            <a:r>
              <a:t>Khách Hàng Theo Khu Vực</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430</TotalTime>
  <Words>668</Words>
  <Application>Microsoft Office PowerPoint</Application>
  <PresentationFormat>Custom</PresentationFormat>
  <Paragraphs>235</Paragraphs>
  <Slides>11</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DejaVu Serif Bold</vt:lpstr>
      <vt:lpstr>Noto Serif Display Italics</vt:lpstr>
      <vt:lpstr>Noto Serif Display Bold</vt:lpstr>
      <vt:lpstr>Sansita Bold</vt:lpstr>
      <vt:lpstr>Clear Sans Bold</vt:lpstr>
      <vt:lpstr>Hadong</vt:lpstr>
      <vt:lpstr>Noto Serif Display Bold Italics</vt:lpstr>
      <vt:lpstr>Calibri Light</vt:lpstr>
      <vt:lpstr>Glacial Indifference Bold</vt:lpstr>
      <vt:lpstr>Arimo</vt:lpstr>
      <vt:lpstr>Calibri</vt:lpstr>
      <vt:lpstr>Arial</vt:lpstr>
      <vt:lpstr>Office Theme</vt:lpstr>
      <vt:lpstr>PowerPoint Presentation</vt:lpstr>
      <vt:lpstr>PowerPoint Presentation</vt:lpstr>
      <vt:lpstr>PowerPoint Presentation</vt:lpstr>
      <vt:lpstr>PowerPoint Presentation</vt:lpstr>
      <vt:lpstr>PowerPoint Presentation</vt:lpstr>
      <vt:lpstr>Taxi</vt:lpstr>
      <vt:lpstr>Thời Gian và Vị Trí</vt:lpstr>
      <vt:lpstr>Chi Phí</vt:lpstr>
      <vt:lpstr>Khách Hàng Theo Khu Vực</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PowerBi Taxi Data</dc:title>
  <dc:creator>Nguyen Van Hien</dc:creator>
  <cp:lastModifiedBy>Nguyen Van Hien</cp:lastModifiedBy>
  <cp:revision>17</cp:revision>
  <dcterms:created xsi:type="dcterms:W3CDTF">2006-08-16T00:00:00Z</dcterms:created>
  <dcterms:modified xsi:type="dcterms:W3CDTF">2023-11-06T06:26:14Z</dcterms:modified>
  <dc:identifier>DAFxyuvK10I</dc:identifier>
</cp:coreProperties>
</file>